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85" r:id="rId2"/>
    <p:sldId id="284" r:id="rId3"/>
    <p:sldId id="283" r:id="rId4"/>
    <p:sldId id="291" r:id="rId5"/>
    <p:sldId id="298" r:id="rId6"/>
    <p:sldId id="290" r:id="rId7"/>
    <p:sldId id="299" r:id="rId8"/>
    <p:sldId id="287" r:id="rId9"/>
    <p:sldId id="308" r:id="rId10"/>
    <p:sldId id="309" r:id="rId11"/>
    <p:sldId id="288" r:id="rId12"/>
    <p:sldId id="295" r:id="rId13"/>
    <p:sldId id="302" r:id="rId14"/>
    <p:sldId id="289" r:id="rId15"/>
    <p:sldId id="294" r:id="rId16"/>
    <p:sldId id="307" r:id="rId17"/>
  </p:sldIdLst>
  <p:sldSz cx="12192000" cy="6858000"/>
  <p:notesSz cx="6858000" cy="9144000"/>
  <p:embeddedFontLst>
    <p:embeddedFont>
      <p:font typeface="仓耳天群行楷 W01" panose="02010600030101010101" charset="-122"/>
      <p:regular r:id="rId19"/>
    </p:embeddedFont>
    <p:embeddedFont>
      <p:font typeface="汉呈王天喜行楷" panose="02010600030101010101" charset="-128"/>
      <p:regular r:id="rId20"/>
    </p:embeddedFont>
    <p:embeddedFont>
      <p:font typeface="默陌静斋笔迹" panose="02010600030101010101" charset="-122"/>
      <p:regular r:id="rId21"/>
    </p:embeddedFont>
    <p:embeddedFont>
      <p:font typeface="南构唐宝楷" panose="02010600030101010101" charset="-122"/>
      <p:regular r:id="rId22"/>
    </p:embeddedFont>
    <p:embeddedFont>
      <p:font typeface="南构王天喜字体" panose="02010600030101010101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等线" panose="02010600030101010101" pitchFamily="2" charset="-122"/>
      <p:regular r:id="rId28"/>
      <p:bold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1ED"/>
    <a:srgbClr val="8D7545"/>
    <a:srgbClr val="A9C5B7"/>
    <a:srgbClr val="3EABB0"/>
    <a:srgbClr val="CDBF97"/>
    <a:srgbClr val="ECE8E5"/>
    <a:srgbClr val="E4CBCB"/>
    <a:srgbClr val="A88755"/>
    <a:srgbClr val="1F2020"/>
    <a:srgbClr val="26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8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9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33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0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65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0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69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4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1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70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68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9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4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8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24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0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1832867-4503-4835-8ED2-A81ECF1B3C7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91408D-6588-48F6-BB69-2FAE1AC85A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52"/>
          <a:stretch/>
        </p:blipFill>
        <p:spPr>
          <a:xfrm>
            <a:off x="1" y="-310190"/>
            <a:ext cx="8222680" cy="7168190"/>
          </a:xfrm>
          <a:prstGeom prst="rect">
            <a:avLst/>
          </a:prstGeom>
        </p:spPr>
      </p:pic>
      <p:pic>
        <p:nvPicPr>
          <p:cNvPr id="3" name="古风">
            <a:hlinkClick r:id="" action="ppaction://media"/>
            <a:extLst>
              <a:ext uri="{FF2B5EF4-FFF2-40B4-BE49-F238E27FC236}">
                <a16:creationId xmlns:a16="http://schemas.microsoft.com/office/drawing/2014/main" id="{4ED7BA2D-DB0A-4E45-80FC-F2FCB8613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22491" y="1182105"/>
            <a:ext cx="487363" cy="487363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91C0201A-1F12-4C49-A1A4-388500815E26}"/>
              </a:ext>
            </a:extLst>
          </p:cNvPr>
          <p:cNvSpPr/>
          <p:nvPr/>
        </p:nvSpPr>
        <p:spPr>
          <a:xfrm>
            <a:off x="1829049" y="2140772"/>
            <a:ext cx="3647682" cy="3647682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8D73F-EAE6-429D-8131-8945EDBE74F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14206" r="7264" b="15271"/>
          <a:stretch/>
        </p:blipFill>
        <p:spPr>
          <a:xfrm flipH="1">
            <a:off x="2008895" y="1425786"/>
            <a:ext cx="5521957" cy="44671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5BAAD2-4431-4508-A4B9-E7C102E9F983}"/>
              </a:ext>
            </a:extLst>
          </p:cNvPr>
          <p:cNvSpPr txBox="1"/>
          <p:nvPr/>
        </p:nvSpPr>
        <p:spPr>
          <a:xfrm rot="5400000">
            <a:off x="7233191" y="3022503"/>
            <a:ext cx="4924425" cy="16179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大租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学借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生管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图理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书系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馆统</a:t>
            </a:r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  <a:p>
            <a:endParaRPr lang="en-US" altLang="zh-CN" sz="4400" dirty="0">
              <a:solidFill>
                <a:srgbClr val="8D7545"/>
              </a:solidFill>
              <a:latin typeface="南构唐宝楷" panose="03000509000000000000" pitchFamily="65" charset="-122"/>
              <a:ea typeface="南构唐宝楷" panose="03000509000000000000" pitchFamily="65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C7BB25-F1FB-44C3-AEAA-DB1AE5FE8671}"/>
              </a:ext>
            </a:extLst>
          </p:cNvPr>
          <p:cNvSpPr/>
          <p:nvPr/>
        </p:nvSpPr>
        <p:spPr>
          <a:xfrm>
            <a:off x="8786130" y="1054936"/>
            <a:ext cx="1617939" cy="5109092"/>
          </a:xfrm>
          <a:prstGeom prst="rect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8881A0-3064-4733-8946-CB517260501F}"/>
              </a:ext>
            </a:extLst>
          </p:cNvPr>
          <p:cNvGrpSpPr/>
          <p:nvPr/>
        </p:nvGrpSpPr>
        <p:grpSpPr>
          <a:xfrm>
            <a:off x="3652890" y="2691650"/>
            <a:ext cx="443955" cy="967722"/>
            <a:chOff x="20222703" y="11058283"/>
            <a:chExt cx="887909" cy="1935443"/>
          </a:xfrm>
        </p:grpSpPr>
        <p:pic>
          <p:nvPicPr>
            <p:cNvPr id="15" name="Picture" descr="Picture">
              <a:extLst>
                <a:ext uri="{FF2B5EF4-FFF2-40B4-BE49-F238E27FC236}">
                  <a16:creationId xmlns:a16="http://schemas.microsoft.com/office/drawing/2014/main" id="{E8F2EC23-DA76-4B86-9824-DD2725BAE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11E9C3-FC21-4DF7-84A1-D8E84DBE8A8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C880D0-4640-41FF-85AD-A1EC46EA06B7}"/>
              </a:ext>
            </a:extLst>
          </p:cNvPr>
          <p:cNvSpPr txBox="1"/>
          <p:nvPr/>
        </p:nvSpPr>
        <p:spPr>
          <a:xfrm>
            <a:off x="5656578" y="4847439"/>
            <a:ext cx="274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</a:rPr>
              <a:t>12</a:t>
            </a:r>
            <a:r>
              <a:rPr lang="zh-CN" altLang="en-US" sz="320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</a:rPr>
              <a:t>图书互借馆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4BFBF8-AFAD-4676-A427-D9F3B8F82654}"/>
              </a:ext>
            </a:extLst>
          </p:cNvPr>
          <p:cNvSpPr txBox="1"/>
          <p:nvPr/>
        </p:nvSpPr>
        <p:spPr>
          <a:xfrm>
            <a:off x="9397692" y="6348368"/>
            <a:ext cx="236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</a:rPr>
              <a:t>汇报人：</a:t>
            </a:r>
            <a:r>
              <a:rPr lang="en-US" altLang="zh-CN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</a:rPr>
              <a:t>G12 </a:t>
            </a:r>
            <a:r>
              <a:rPr lang="zh-CN" altLang="en-US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</a:rPr>
              <a:t>汪芷汀</a:t>
            </a:r>
          </a:p>
        </p:txBody>
      </p:sp>
    </p:spTree>
    <p:extLst>
      <p:ext uri="{BB962C8B-B14F-4D97-AF65-F5344CB8AC3E}">
        <p14:creationId xmlns:p14="http://schemas.microsoft.com/office/powerpoint/2010/main" val="378562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61B7EA-AE8A-4AD9-A433-95E8FF399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2AF861-2B36-4872-9B7B-EACE39FF40A4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5E06A3-06CD-4737-9143-D5188EECAFEB}"/>
              </a:ext>
            </a:extLst>
          </p:cNvPr>
          <p:cNvSpPr txBox="1"/>
          <p:nvPr/>
        </p:nvSpPr>
        <p:spPr>
          <a:xfrm rot="5400000">
            <a:off x="-24849" y="1880812"/>
            <a:ext cx="1908215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添加标题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5FD19E-8F86-465B-A184-9A06E93F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4272"/>
            <a:ext cx="12192000" cy="5416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005146-6F1F-40E6-85DB-F4614A9DC215}"/>
              </a:ext>
            </a:extLst>
          </p:cNvPr>
          <p:cNvSpPr txBox="1"/>
          <p:nvPr/>
        </p:nvSpPr>
        <p:spPr>
          <a:xfrm>
            <a:off x="4622800" y="507963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用户流程初稿</a:t>
            </a:r>
          </a:p>
        </p:txBody>
      </p:sp>
    </p:spTree>
    <p:extLst>
      <p:ext uri="{BB962C8B-B14F-4D97-AF65-F5344CB8AC3E}">
        <p14:creationId xmlns:p14="http://schemas.microsoft.com/office/powerpoint/2010/main" val="114034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69CB458-0654-42DA-BC3A-590484FBDABA}"/>
              </a:ext>
            </a:extLst>
          </p:cNvPr>
          <p:cNvSpPr/>
          <p:nvPr/>
        </p:nvSpPr>
        <p:spPr>
          <a:xfrm>
            <a:off x="4180297" y="1117358"/>
            <a:ext cx="4188244" cy="4188244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49F50-FF05-47AE-ABC6-A2702B379684}"/>
              </a:ext>
            </a:extLst>
          </p:cNvPr>
          <p:cNvSpPr txBox="1"/>
          <p:nvPr/>
        </p:nvSpPr>
        <p:spPr>
          <a:xfrm>
            <a:off x="5251602" y="2181963"/>
            <a:ext cx="1990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唐宝楷" panose="03000509000000000000" pitchFamily="65" charset="-122"/>
                <a:ea typeface="南构唐宝楷" panose="03000509000000000000" pitchFamily="65" charset="-122"/>
              </a:rPr>
              <a:t>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EEBD3-DDF6-4EF3-93EF-E4CB235A4389}"/>
              </a:ext>
            </a:extLst>
          </p:cNvPr>
          <p:cNvGrpSpPr/>
          <p:nvPr/>
        </p:nvGrpSpPr>
        <p:grpSpPr>
          <a:xfrm>
            <a:off x="7196703" y="2095128"/>
            <a:ext cx="443955" cy="967722"/>
            <a:chOff x="20222703" y="11058283"/>
            <a:chExt cx="887909" cy="1935443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22C02159-5A18-4F4A-A9AB-BC443DAB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22A863-E33D-4F98-ACC5-712640518DF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13CB-C357-4E9E-ADB5-77A94D02B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8" y="1704706"/>
            <a:ext cx="1748567" cy="1748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607BFC-D815-4A37-8C7A-752B4330FF3F}"/>
              </a:ext>
            </a:extLst>
          </p:cNvPr>
          <p:cNvSpPr txBox="1"/>
          <p:nvPr/>
        </p:nvSpPr>
        <p:spPr>
          <a:xfrm rot="5400000">
            <a:off x="8892549" y="1680598"/>
            <a:ext cx="2215991" cy="19618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技术参考与文献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43C214-23B2-46DE-9365-5F64FFA0F298}"/>
              </a:ext>
            </a:extLst>
          </p:cNvPr>
          <p:cNvSpPr/>
          <p:nvPr/>
        </p:nvSpPr>
        <p:spPr>
          <a:xfrm>
            <a:off x="4364676" y="1312824"/>
            <a:ext cx="3797312" cy="379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88D67-7906-4DA9-BF72-2BCA41A4F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 flipH="1">
            <a:off x="-1279" y="1000624"/>
            <a:ext cx="7419519" cy="56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F8E3A3-662E-4800-921B-07D6E84E1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AD6175-8FF9-4B18-8EEE-80B732BCA5B9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B863DF-8950-4DAC-95CF-537182D8E1B5}"/>
              </a:ext>
            </a:extLst>
          </p:cNvPr>
          <p:cNvSpPr txBox="1"/>
          <p:nvPr/>
        </p:nvSpPr>
        <p:spPr>
          <a:xfrm rot="5400000">
            <a:off x="-24848" y="1880812"/>
            <a:ext cx="1908215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技术需要</a:t>
            </a:r>
          </a:p>
        </p:txBody>
      </p:sp>
      <p:sp>
        <p:nvSpPr>
          <p:cNvPr id="7" name="íşľïḍe">
            <a:extLst>
              <a:ext uri="{FF2B5EF4-FFF2-40B4-BE49-F238E27FC236}">
                <a16:creationId xmlns:a16="http://schemas.microsoft.com/office/drawing/2014/main" id="{82C407C3-AD19-4F00-ABAF-C167F9DB7912}"/>
              </a:ext>
            </a:extLst>
          </p:cNvPr>
          <p:cNvSpPr/>
          <p:nvPr/>
        </p:nvSpPr>
        <p:spPr>
          <a:xfrm>
            <a:off x="2646061" y="1443073"/>
            <a:ext cx="2556581" cy="4378607"/>
          </a:xfrm>
          <a:prstGeom prst="rect">
            <a:avLst/>
          </a:prstGeom>
          <a:solidFill>
            <a:srgbClr val="8D7545"/>
          </a:solidFill>
          <a:ln w="38100">
            <a:solidFill>
              <a:srgbClr val="8D7545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isḻïdê">
            <a:extLst>
              <a:ext uri="{FF2B5EF4-FFF2-40B4-BE49-F238E27FC236}">
                <a16:creationId xmlns:a16="http://schemas.microsoft.com/office/drawing/2014/main" id="{ACFF1694-2E40-424F-B876-7F5FD1624905}"/>
              </a:ext>
            </a:extLst>
          </p:cNvPr>
          <p:cNvSpPr/>
          <p:nvPr/>
        </p:nvSpPr>
        <p:spPr>
          <a:xfrm>
            <a:off x="4408600" y="1443073"/>
            <a:ext cx="1414159" cy="1411233"/>
          </a:xfrm>
          <a:prstGeom prst="ellipse">
            <a:avLst/>
          </a:prstGeom>
          <a:blipFill>
            <a:blip r:embed="rId4"/>
            <a:stretch>
              <a:fillRect l="-25068" r="-24622"/>
            </a:stretch>
          </a:blipFill>
          <a:ln w="76200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i$ļiḓê">
            <a:extLst>
              <a:ext uri="{FF2B5EF4-FFF2-40B4-BE49-F238E27FC236}">
                <a16:creationId xmlns:a16="http://schemas.microsoft.com/office/drawing/2014/main" id="{316AFF46-ABFD-4560-9926-04DBB3B072A6}"/>
              </a:ext>
            </a:extLst>
          </p:cNvPr>
          <p:cNvSpPr/>
          <p:nvPr/>
        </p:nvSpPr>
        <p:spPr>
          <a:xfrm>
            <a:off x="4408600" y="2926760"/>
            <a:ext cx="1414159" cy="1411233"/>
          </a:xfrm>
          <a:prstGeom prst="ellipse">
            <a:avLst/>
          </a:prstGeom>
          <a:blipFill>
            <a:blip r:embed="rId5"/>
            <a:stretch>
              <a:fillRect t="-25380" b="-24931"/>
            </a:stretch>
          </a:blipFill>
          <a:ln w="76200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íṩľíḑé">
            <a:extLst>
              <a:ext uri="{FF2B5EF4-FFF2-40B4-BE49-F238E27FC236}">
                <a16:creationId xmlns:a16="http://schemas.microsoft.com/office/drawing/2014/main" id="{5715AE00-EB4B-4210-BB29-A21238B20C07}"/>
              </a:ext>
            </a:extLst>
          </p:cNvPr>
          <p:cNvSpPr/>
          <p:nvPr/>
        </p:nvSpPr>
        <p:spPr>
          <a:xfrm>
            <a:off x="4408600" y="4410447"/>
            <a:ext cx="1414159" cy="1411233"/>
          </a:xfrm>
          <a:prstGeom prst="ellipse">
            <a:avLst/>
          </a:prstGeom>
          <a:blipFill>
            <a:blip r:embed="rId6"/>
            <a:stretch>
              <a:fillRect l="-21700" r="-21319"/>
            </a:stretch>
          </a:blipFill>
          <a:ln w="76200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8149F4B-CE4D-49CF-A323-36D8F0BECD36}"/>
              </a:ext>
            </a:extLst>
          </p:cNvPr>
          <p:cNvCxnSpPr/>
          <p:nvPr/>
        </p:nvCxnSpPr>
        <p:spPr>
          <a:xfrm>
            <a:off x="5339335" y="2890533"/>
            <a:ext cx="546214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6D8B525-3257-47F1-AA26-AFBBBC5A0421}"/>
              </a:ext>
            </a:extLst>
          </p:cNvPr>
          <p:cNvCxnSpPr/>
          <p:nvPr/>
        </p:nvCxnSpPr>
        <p:spPr>
          <a:xfrm>
            <a:off x="5339335" y="4374220"/>
            <a:ext cx="546214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ṩḻíḓé">
            <a:extLst>
              <a:ext uri="{FF2B5EF4-FFF2-40B4-BE49-F238E27FC236}">
                <a16:creationId xmlns:a16="http://schemas.microsoft.com/office/drawing/2014/main" id="{21A50CEA-25C9-4DBE-8808-7E551FBB21A5}"/>
              </a:ext>
            </a:extLst>
          </p:cNvPr>
          <p:cNvSpPr/>
          <p:nvPr/>
        </p:nvSpPr>
        <p:spPr>
          <a:xfrm>
            <a:off x="6321810" y="1644054"/>
            <a:ext cx="2836398" cy="771804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网页开发技术：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HTML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JavaScript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CSS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等技术</a:t>
            </a:r>
          </a:p>
        </p:txBody>
      </p:sp>
      <p:sp>
        <p:nvSpPr>
          <p:cNvPr id="25" name="íṩḻíḓé">
            <a:extLst>
              <a:ext uri="{FF2B5EF4-FFF2-40B4-BE49-F238E27FC236}">
                <a16:creationId xmlns:a16="http://schemas.microsoft.com/office/drawing/2014/main" id="{EB3D0E0C-E90C-4224-87E9-C637282DFFE5}"/>
              </a:ext>
            </a:extLst>
          </p:cNvPr>
          <p:cNvSpPr/>
          <p:nvPr/>
        </p:nvSpPr>
        <p:spPr>
          <a:xfrm>
            <a:off x="6321810" y="3205215"/>
            <a:ext cx="2836398" cy="771804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数据库技术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26" name="íṩḻíḓé">
            <a:extLst>
              <a:ext uri="{FF2B5EF4-FFF2-40B4-BE49-F238E27FC236}">
                <a16:creationId xmlns:a16="http://schemas.microsoft.com/office/drawing/2014/main" id="{3C4B79C1-B1FE-4757-B34E-E4817DD5E798}"/>
              </a:ext>
            </a:extLst>
          </p:cNvPr>
          <p:cNvSpPr/>
          <p:nvPr/>
        </p:nvSpPr>
        <p:spPr>
          <a:xfrm>
            <a:off x="6321810" y="4724813"/>
            <a:ext cx="2836398" cy="771804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Java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面向对象相关技术、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MVC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模式、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SSH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框架等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08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06FA7F-CB24-4611-8CD8-DE580697E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053556-1760-4FC7-8017-21572CD2CF67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8363FC-C677-4AA9-AA36-E46DC1B07599}"/>
              </a:ext>
            </a:extLst>
          </p:cNvPr>
          <p:cNvSpPr txBox="1"/>
          <p:nvPr/>
        </p:nvSpPr>
        <p:spPr>
          <a:xfrm rot="5400000">
            <a:off x="-24849" y="1880812"/>
            <a:ext cx="1908215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参考文献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914CD2-1034-44EE-8AA6-DC609C972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00" y="1638510"/>
            <a:ext cx="5125454" cy="405109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30B837D-E4E2-4C37-8F0A-6A0C2B4E0095}"/>
              </a:ext>
            </a:extLst>
          </p:cNvPr>
          <p:cNvSpPr/>
          <p:nvPr/>
        </p:nvSpPr>
        <p:spPr>
          <a:xfrm>
            <a:off x="7546717" y="2964001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ṩḻíḓé">
            <a:extLst>
              <a:ext uri="{FF2B5EF4-FFF2-40B4-BE49-F238E27FC236}">
                <a16:creationId xmlns:a16="http://schemas.microsoft.com/office/drawing/2014/main" id="{BFC3E5E9-F572-4B02-AA16-F6911280C033}"/>
              </a:ext>
            </a:extLst>
          </p:cNvPr>
          <p:cNvSpPr/>
          <p:nvPr/>
        </p:nvSpPr>
        <p:spPr>
          <a:xfrm>
            <a:off x="8094985" y="2747637"/>
            <a:ext cx="2828862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《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图书馆管理系统项目开发计划书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》——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百度文库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, 2020-09-27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9BF0CE5-61B5-455C-A557-C9A60BB9DFB4}"/>
              </a:ext>
            </a:extLst>
          </p:cNvPr>
          <p:cNvSpPr/>
          <p:nvPr/>
        </p:nvSpPr>
        <p:spPr>
          <a:xfrm>
            <a:off x="7546717" y="4051334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íṩḻíḓé">
            <a:extLst>
              <a:ext uri="{FF2B5EF4-FFF2-40B4-BE49-F238E27FC236}">
                <a16:creationId xmlns:a16="http://schemas.microsoft.com/office/drawing/2014/main" id="{E43795DE-4239-4AD9-8990-DDBDA8BC24DC}"/>
              </a:ext>
            </a:extLst>
          </p:cNvPr>
          <p:cNvSpPr/>
          <p:nvPr/>
        </p:nvSpPr>
        <p:spPr>
          <a:xfrm>
            <a:off x="8094985" y="3834970"/>
            <a:ext cx="2828862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《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二手交易服务网站创业项目计划书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》——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百度文库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, 2020-04-05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FDED606-A5B6-4E2F-BF15-6A3C5CE1D666}"/>
              </a:ext>
            </a:extLst>
          </p:cNvPr>
          <p:cNvSpPr/>
          <p:nvPr/>
        </p:nvSpPr>
        <p:spPr>
          <a:xfrm>
            <a:off x="7546717" y="1979332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íṩḻíḓé">
            <a:extLst>
              <a:ext uri="{FF2B5EF4-FFF2-40B4-BE49-F238E27FC236}">
                <a16:creationId xmlns:a16="http://schemas.microsoft.com/office/drawing/2014/main" id="{850974DF-D5A1-49FD-BE6C-7CD56AC7CA38}"/>
              </a:ext>
            </a:extLst>
          </p:cNvPr>
          <p:cNvSpPr/>
          <p:nvPr/>
        </p:nvSpPr>
        <p:spPr>
          <a:xfrm>
            <a:off x="8094985" y="1762968"/>
            <a:ext cx="2828862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《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图书管理系统技术方案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》——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百度文库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, 2019-05-01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B5FAF8E-F3C0-41C4-AE3C-E7F1A309F906}"/>
              </a:ext>
            </a:extLst>
          </p:cNvPr>
          <p:cNvSpPr/>
          <p:nvPr/>
        </p:nvSpPr>
        <p:spPr>
          <a:xfrm>
            <a:off x="7546717" y="5138667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íṩḻíḓé">
            <a:extLst>
              <a:ext uri="{FF2B5EF4-FFF2-40B4-BE49-F238E27FC236}">
                <a16:creationId xmlns:a16="http://schemas.microsoft.com/office/drawing/2014/main" id="{BA3C30C8-7BE3-4F41-A241-C536C3281AF7}"/>
              </a:ext>
            </a:extLst>
          </p:cNvPr>
          <p:cNvSpPr/>
          <p:nvPr/>
        </p:nvSpPr>
        <p:spPr>
          <a:xfrm>
            <a:off x="8094985" y="4922303"/>
            <a:ext cx="2828862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《JavaScript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高级程序设计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(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第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4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版 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)》——Matt Frisbie, 2020-09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6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69CB458-0654-42DA-BC3A-590484FBDABA}"/>
              </a:ext>
            </a:extLst>
          </p:cNvPr>
          <p:cNvSpPr/>
          <p:nvPr/>
        </p:nvSpPr>
        <p:spPr>
          <a:xfrm>
            <a:off x="4180297" y="1117358"/>
            <a:ext cx="4188244" cy="4188244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49F50-FF05-47AE-ABC6-A2702B379684}"/>
              </a:ext>
            </a:extLst>
          </p:cNvPr>
          <p:cNvSpPr txBox="1"/>
          <p:nvPr/>
        </p:nvSpPr>
        <p:spPr>
          <a:xfrm>
            <a:off x="5198678" y="2311919"/>
            <a:ext cx="1990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唐宝楷" panose="03000509000000000000" pitchFamily="65" charset="-122"/>
                <a:ea typeface="南构唐宝楷" panose="03000509000000000000" pitchFamily="65" charset="-122"/>
              </a:rPr>
              <a:t>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EEBD3-DDF6-4EF3-93EF-E4CB235A4389}"/>
              </a:ext>
            </a:extLst>
          </p:cNvPr>
          <p:cNvGrpSpPr/>
          <p:nvPr/>
        </p:nvGrpSpPr>
        <p:grpSpPr>
          <a:xfrm>
            <a:off x="7196703" y="2095128"/>
            <a:ext cx="443955" cy="967722"/>
            <a:chOff x="20222703" y="11058283"/>
            <a:chExt cx="887909" cy="1935443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22C02159-5A18-4F4A-A9AB-BC443DAB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22A863-E33D-4F98-ACC5-712640518DF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13CB-C357-4E9E-ADB5-77A94D02B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8" y="1704706"/>
            <a:ext cx="1748567" cy="1748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607BFC-D815-4A37-8C7A-752B4330FF3F}"/>
              </a:ext>
            </a:extLst>
          </p:cNvPr>
          <p:cNvSpPr txBox="1"/>
          <p:nvPr/>
        </p:nvSpPr>
        <p:spPr>
          <a:xfrm rot="5400000">
            <a:off x="9098221" y="1704705"/>
            <a:ext cx="1846659" cy="17485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54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小组分工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43C214-23B2-46DE-9365-5F64FFA0F298}"/>
              </a:ext>
            </a:extLst>
          </p:cNvPr>
          <p:cNvSpPr/>
          <p:nvPr/>
        </p:nvSpPr>
        <p:spPr>
          <a:xfrm>
            <a:off x="4364676" y="1312824"/>
            <a:ext cx="3797312" cy="379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88D67-7906-4DA9-BF72-2BCA41A4F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 flipH="1">
            <a:off x="-839" y="1169166"/>
            <a:ext cx="7419519" cy="56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61B7EA-AE8A-4AD9-A433-95E8FF399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2AF861-2B36-4872-9B7B-EACE39FF40A4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5E06A3-06CD-4737-9143-D5188EECAFEB}"/>
              </a:ext>
            </a:extLst>
          </p:cNvPr>
          <p:cNvSpPr txBox="1"/>
          <p:nvPr/>
        </p:nvSpPr>
        <p:spPr>
          <a:xfrm rot="5400000">
            <a:off x="-24849" y="1880812"/>
            <a:ext cx="1908215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小组分工 </a:t>
            </a:r>
          </a:p>
        </p:txBody>
      </p:sp>
      <p:sp>
        <p:nvSpPr>
          <p:cNvPr id="9" name="í$ḻîḋê">
            <a:extLst>
              <a:ext uri="{FF2B5EF4-FFF2-40B4-BE49-F238E27FC236}">
                <a16:creationId xmlns:a16="http://schemas.microsoft.com/office/drawing/2014/main" id="{2AFA22EF-C8B3-4AAB-8FF2-3D7615AFCA6F}"/>
              </a:ext>
            </a:extLst>
          </p:cNvPr>
          <p:cNvSpPr/>
          <p:nvPr/>
        </p:nvSpPr>
        <p:spPr bwMode="auto">
          <a:xfrm>
            <a:off x="2238955" y="2157099"/>
            <a:ext cx="2108188" cy="2718066"/>
          </a:xfrm>
          <a:custGeom>
            <a:avLst/>
            <a:gdLst>
              <a:gd name="T0" fmla="*/ 1869 w 2000"/>
              <a:gd name="T1" fmla="*/ 406 h 2592"/>
              <a:gd name="T2" fmla="*/ 1767 w 2000"/>
              <a:gd name="T3" fmla="*/ 359 h 2592"/>
              <a:gd name="T4" fmla="*/ 1000 w 2000"/>
              <a:gd name="T5" fmla="*/ 0 h 2592"/>
              <a:gd name="T6" fmla="*/ 1000 w 2000"/>
              <a:gd name="T7" fmla="*/ 0 h 2592"/>
              <a:gd name="T8" fmla="*/ 233 w 2000"/>
              <a:gd name="T9" fmla="*/ 359 h 2592"/>
              <a:gd name="T10" fmla="*/ 132 w 2000"/>
              <a:gd name="T11" fmla="*/ 406 h 2592"/>
              <a:gd name="T12" fmla="*/ 132 w 2000"/>
              <a:gd name="T13" fmla="*/ 406 h 2592"/>
              <a:gd name="T14" fmla="*/ 0 w 2000"/>
              <a:gd name="T15" fmla="*/ 538 h 2592"/>
              <a:gd name="T16" fmla="*/ 0 w 2000"/>
              <a:gd name="T17" fmla="*/ 1001 h 2592"/>
              <a:gd name="T18" fmla="*/ 0 w 2000"/>
              <a:gd name="T19" fmla="*/ 1295 h 2592"/>
              <a:gd name="T20" fmla="*/ 0 w 2000"/>
              <a:gd name="T21" fmla="*/ 1298 h 2592"/>
              <a:gd name="T22" fmla="*/ 0 w 2000"/>
              <a:gd name="T23" fmla="*/ 1592 h 2592"/>
              <a:gd name="T24" fmla="*/ 0 w 2000"/>
              <a:gd name="T25" fmla="*/ 2054 h 2592"/>
              <a:gd name="T26" fmla="*/ 132 w 2000"/>
              <a:gd name="T27" fmla="*/ 2186 h 2592"/>
              <a:gd name="T28" fmla="*/ 132 w 2000"/>
              <a:gd name="T29" fmla="*/ 2186 h 2592"/>
              <a:gd name="T30" fmla="*/ 233 w 2000"/>
              <a:gd name="T31" fmla="*/ 2234 h 2592"/>
              <a:gd name="T32" fmla="*/ 1000 w 2000"/>
              <a:gd name="T33" fmla="*/ 2592 h 2592"/>
              <a:gd name="T34" fmla="*/ 1000 w 2000"/>
              <a:gd name="T35" fmla="*/ 2592 h 2592"/>
              <a:gd name="T36" fmla="*/ 1767 w 2000"/>
              <a:gd name="T37" fmla="*/ 2234 h 2592"/>
              <a:gd name="T38" fmla="*/ 1869 w 2000"/>
              <a:gd name="T39" fmla="*/ 2186 h 2592"/>
              <a:gd name="T40" fmla="*/ 1869 w 2000"/>
              <a:gd name="T41" fmla="*/ 2186 h 2592"/>
              <a:gd name="T42" fmla="*/ 2000 w 2000"/>
              <a:gd name="T43" fmla="*/ 2054 h 2592"/>
              <a:gd name="T44" fmla="*/ 2000 w 2000"/>
              <a:gd name="T45" fmla="*/ 1592 h 2592"/>
              <a:gd name="T46" fmla="*/ 2000 w 2000"/>
              <a:gd name="T47" fmla="*/ 1298 h 2592"/>
              <a:gd name="T48" fmla="*/ 2000 w 2000"/>
              <a:gd name="T49" fmla="*/ 1295 h 2592"/>
              <a:gd name="T50" fmla="*/ 2000 w 2000"/>
              <a:gd name="T51" fmla="*/ 1001 h 2592"/>
              <a:gd name="T52" fmla="*/ 2000 w 2000"/>
              <a:gd name="T53" fmla="*/ 538 h 2592"/>
              <a:gd name="T54" fmla="*/ 1869 w 2000"/>
              <a:gd name="T55" fmla="*/ 406 h 2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00" h="2592">
                <a:moveTo>
                  <a:pt x="1869" y="406"/>
                </a:moveTo>
                <a:cubicBezTo>
                  <a:pt x="1829" y="406"/>
                  <a:pt x="1792" y="389"/>
                  <a:pt x="1767" y="359"/>
                </a:cubicBezTo>
                <a:cubicBezTo>
                  <a:pt x="1584" y="140"/>
                  <a:pt x="1308" y="0"/>
                  <a:pt x="1000" y="0"/>
                </a:cubicBezTo>
                <a:cubicBezTo>
                  <a:pt x="1000" y="0"/>
                  <a:pt x="1000" y="0"/>
                  <a:pt x="1000" y="0"/>
                </a:cubicBezTo>
                <a:cubicBezTo>
                  <a:pt x="692" y="0"/>
                  <a:pt x="417" y="140"/>
                  <a:pt x="233" y="359"/>
                </a:cubicBezTo>
                <a:cubicBezTo>
                  <a:pt x="208" y="389"/>
                  <a:pt x="171" y="406"/>
                  <a:pt x="132" y="406"/>
                </a:cubicBezTo>
                <a:cubicBezTo>
                  <a:pt x="132" y="406"/>
                  <a:pt x="132" y="406"/>
                  <a:pt x="132" y="406"/>
                </a:cubicBezTo>
                <a:cubicBezTo>
                  <a:pt x="59" y="406"/>
                  <a:pt x="0" y="465"/>
                  <a:pt x="0" y="538"/>
                </a:cubicBezTo>
                <a:cubicBezTo>
                  <a:pt x="0" y="1001"/>
                  <a:pt x="0" y="1001"/>
                  <a:pt x="0" y="1001"/>
                </a:cubicBezTo>
                <a:cubicBezTo>
                  <a:pt x="0" y="1295"/>
                  <a:pt x="0" y="1295"/>
                  <a:pt x="0" y="1295"/>
                </a:cubicBezTo>
                <a:cubicBezTo>
                  <a:pt x="0" y="1298"/>
                  <a:pt x="0" y="1298"/>
                  <a:pt x="0" y="1298"/>
                </a:cubicBezTo>
                <a:cubicBezTo>
                  <a:pt x="0" y="1592"/>
                  <a:pt x="0" y="1592"/>
                  <a:pt x="0" y="1592"/>
                </a:cubicBezTo>
                <a:cubicBezTo>
                  <a:pt x="0" y="2054"/>
                  <a:pt x="0" y="2054"/>
                  <a:pt x="0" y="2054"/>
                </a:cubicBezTo>
                <a:cubicBezTo>
                  <a:pt x="0" y="2127"/>
                  <a:pt x="59" y="2186"/>
                  <a:pt x="132" y="2186"/>
                </a:cubicBezTo>
                <a:cubicBezTo>
                  <a:pt x="132" y="2186"/>
                  <a:pt x="132" y="2186"/>
                  <a:pt x="132" y="2186"/>
                </a:cubicBezTo>
                <a:cubicBezTo>
                  <a:pt x="171" y="2186"/>
                  <a:pt x="208" y="2204"/>
                  <a:pt x="233" y="2234"/>
                </a:cubicBezTo>
                <a:cubicBezTo>
                  <a:pt x="417" y="2453"/>
                  <a:pt x="692" y="2592"/>
                  <a:pt x="1000" y="2592"/>
                </a:cubicBezTo>
                <a:cubicBezTo>
                  <a:pt x="1000" y="2592"/>
                  <a:pt x="1000" y="2592"/>
                  <a:pt x="1000" y="2592"/>
                </a:cubicBezTo>
                <a:cubicBezTo>
                  <a:pt x="1308" y="2592"/>
                  <a:pt x="1584" y="2453"/>
                  <a:pt x="1767" y="2234"/>
                </a:cubicBezTo>
                <a:cubicBezTo>
                  <a:pt x="1792" y="2204"/>
                  <a:pt x="1829" y="2186"/>
                  <a:pt x="1869" y="2186"/>
                </a:cubicBezTo>
                <a:cubicBezTo>
                  <a:pt x="1869" y="2186"/>
                  <a:pt x="1869" y="2186"/>
                  <a:pt x="1869" y="2186"/>
                </a:cubicBezTo>
                <a:cubicBezTo>
                  <a:pt x="1941" y="2186"/>
                  <a:pt x="2000" y="2127"/>
                  <a:pt x="2000" y="2054"/>
                </a:cubicBezTo>
                <a:cubicBezTo>
                  <a:pt x="2000" y="1592"/>
                  <a:pt x="2000" y="1592"/>
                  <a:pt x="2000" y="1592"/>
                </a:cubicBezTo>
                <a:cubicBezTo>
                  <a:pt x="2000" y="1298"/>
                  <a:pt x="2000" y="1298"/>
                  <a:pt x="2000" y="1298"/>
                </a:cubicBezTo>
                <a:cubicBezTo>
                  <a:pt x="2000" y="1295"/>
                  <a:pt x="2000" y="1295"/>
                  <a:pt x="2000" y="1295"/>
                </a:cubicBezTo>
                <a:cubicBezTo>
                  <a:pt x="2000" y="1001"/>
                  <a:pt x="2000" y="1001"/>
                  <a:pt x="2000" y="1001"/>
                </a:cubicBezTo>
                <a:cubicBezTo>
                  <a:pt x="2000" y="538"/>
                  <a:pt x="2000" y="538"/>
                  <a:pt x="2000" y="538"/>
                </a:cubicBezTo>
                <a:cubicBezTo>
                  <a:pt x="2000" y="465"/>
                  <a:pt x="1941" y="406"/>
                  <a:pt x="1869" y="406"/>
                </a:cubicBezTo>
                <a:close/>
              </a:path>
            </a:pathLst>
          </a:custGeom>
          <a:solidFill>
            <a:srgbClr val="8D7545"/>
          </a:solidFill>
          <a:ln>
            <a:solidFill>
              <a:srgbClr val="8D754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ID"/>
          </a:p>
        </p:txBody>
      </p:sp>
      <p:sp>
        <p:nvSpPr>
          <p:cNvPr id="10" name="išľîḍê">
            <a:extLst>
              <a:ext uri="{FF2B5EF4-FFF2-40B4-BE49-F238E27FC236}">
                <a16:creationId xmlns:a16="http://schemas.microsoft.com/office/drawing/2014/main" id="{2C500E83-2154-48BF-A839-16EB1119F8DA}"/>
              </a:ext>
            </a:extLst>
          </p:cNvPr>
          <p:cNvSpPr/>
          <p:nvPr/>
        </p:nvSpPr>
        <p:spPr bwMode="auto">
          <a:xfrm>
            <a:off x="5313191" y="1814754"/>
            <a:ext cx="2504084" cy="3228491"/>
          </a:xfrm>
          <a:custGeom>
            <a:avLst/>
            <a:gdLst>
              <a:gd name="T0" fmla="*/ 1869 w 2000"/>
              <a:gd name="T1" fmla="*/ 406 h 2592"/>
              <a:gd name="T2" fmla="*/ 1767 w 2000"/>
              <a:gd name="T3" fmla="*/ 359 h 2592"/>
              <a:gd name="T4" fmla="*/ 1000 w 2000"/>
              <a:gd name="T5" fmla="*/ 0 h 2592"/>
              <a:gd name="T6" fmla="*/ 1000 w 2000"/>
              <a:gd name="T7" fmla="*/ 0 h 2592"/>
              <a:gd name="T8" fmla="*/ 233 w 2000"/>
              <a:gd name="T9" fmla="*/ 359 h 2592"/>
              <a:gd name="T10" fmla="*/ 132 w 2000"/>
              <a:gd name="T11" fmla="*/ 406 h 2592"/>
              <a:gd name="T12" fmla="*/ 132 w 2000"/>
              <a:gd name="T13" fmla="*/ 406 h 2592"/>
              <a:gd name="T14" fmla="*/ 0 w 2000"/>
              <a:gd name="T15" fmla="*/ 538 h 2592"/>
              <a:gd name="T16" fmla="*/ 0 w 2000"/>
              <a:gd name="T17" fmla="*/ 1001 h 2592"/>
              <a:gd name="T18" fmla="*/ 0 w 2000"/>
              <a:gd name="T19" fmla="*/ 1295 h 2592"/>
              <a:gd name="T20" fmla="*/ 0 w 2000"/>
              <a:gd name="T21" fmla="*/ 1298 h 2592"/>
              <a:gd name="T22" fmla="*/ 0 w 2000"/>
              <a:gd name="T23" fmla="*/ 1592 h 2592"/>
              <a:gd name="T24" fmla="*/ 0 w 2000"/>
              <a:gd name="T25" fmla="*/ 2054 h 2592"/>
              <a:gd name="T26" fmla="*/ 132 w 2000"/>
              <a:gd name="T27" fmla="*/ 2186 h 2592"/>
              <a:gd name="T28" fmla="*/ 132 w 2000"/>
              <a:gd name="T29" fmla="*/ 2186 h 2592"/>
              <a:gd name="T30" fmla="*/ 233 w 2000"/>
              <a:gd name="T31" fmla="*/ 2234 h 2592"/>
              <a:gd name="T32" fmla="*/ 1000 w 2000"/>
              <a:gd name="T33" fmla="*/ 2592 h 2592"/>
              <a:gd name="T34" fmla="*/ 1000 w 2000"/>
              <a:gd name="T35" fmla="*/ 2592 h 2592"/>
              <a:gd name="T36" fmla="*/ 1767 w 2000"/>
              <a:gd name="T37" fmla="*/ 2234 h 2592"/>
              <a:gd name="T38" fmla="*/ 1869 w 2000"/>
              <a:gd name="T39" fmla="*/ 2186 h 2592"/>
              <a:gd name="T40" fmla="*/ 1869 w 2000"/>
              <a:gd name="T41" fmla="*/ 2186 h 2592"/>
              <a:gd name="T42" fmla="*/ 2000 w 2000"/>
              <a:gd name="T43" fmla="*/ 2054 h 2592"/>
              <a:gd name="T44" fmla="*/ 2000 w 2000"/>
              <a:gd name="T45" fmla="*/ 1592 h 2592"/>
              <a:gd name="T46" fmla="*/ 2000 w 2000"/>
              <a:gd name="T47" fmla="*/ 1298 h 2592"/>
              <a:gd name="T48" fmla="*/ 2000 w 2000"/>
              <a:gd name="T49" fmla="*/ 1295 h 2592"/>
              <a:gd name="T50" fmla="*/ 2000 w 2000"/>
              <a:gd name="T51" fmla="*/ 1001 h 2592"/>
              <a:gd name="T52" fmla="*/ 2000 w 2000"/>
              <a:gd name="T53" fmla="*/ 538 h 2592"/>
              <a:gd name="T54" fmla="*/ 1869 w 2000"/>
              <a:gd name="T55" fmla="*/ 406 h 2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00" h="2592">
                <a:moveTo>
                  <a:pt x="1869" y="406"/>
                </a:moveTo>
                <a:cubicBezTo>
                  <a:pt x="1829" y="406"/>
                  <a:pt x="1792" y="389"/>
                  <a:pt x="1767" y="359"/>
                </a:cubicBezTo>
                <a:cubicBezTo>
                  <a:pt x="1584" y="140"/>
                  <a:pt x="1308" y="0"/>
                  <a:pt x="1000" y="0"/>
                </a:cubicBezTo>
                <a:cubicBezTo>
                  <a:pt x="1000" y="0"/>
                  <a:pt x="1000" y="0"/>
                  <a:pt x="1000" y="0"/>
                </a:cubicBezTo>
                <a:cubicBezTo>
                  <a:pt x="692" y="0"/>
                  <a:pt x="417" y="140"/>
                  <a:pt x="233" y="359"/>
                </a:cubicBezTo>
                <a:cubicBezTo>
                  <a:pt x="208" y="389"/>
                  <a:pt x="171" y="406"/>
                  <a:pt x="132" y="406"/>
                </a:cubicBezTo>
                <a:cubicBezTo>
                  <a:pt x="132" y="406"/>
                  <a:pt x="132" y="406"/>
                  <a:pt x="132" y="406"/>
                </a:cubicBezTo>
                <a:cubicBezTo>
                  <a:pt x="59" y="406"/>
                  <a:pt x="0" y="465"/>
                  <a:pt x="0" y="538"/>
                </a:cubicBezTo>
                <a:cubicBezTo>
                  <a:pt x="0" y="1001"/>
                  <a:pt x="0" y="1001"/>
                  <a:pt x="0" y="1001"/>
                </a:cubicBezTo>
                <a:cubicBezTo>
                  <a:pt x="0" y="1295"/>
                  <a:pt x="0" y="1295"/>
                  <a:pt x="0" y="1295"/>
                </a:cubicBezTo>
                <a:cubicBezTo>
                  <a:pt x="0" y="1298"/>
                  <a:pt x="0" y="1298"/>
                  <a:pt x="0" y="1298"/>
                </a:cubicBezTo>
                <a:cubicBezTo>
                  <a:pt x="0" y="1592"/>
                  <a:pt x="0" y="1592"/>
                  <a:pt x="0" y="1592"/>
                </a:cubicBezTo>
                <a:cubicBezTo>
                  <a:pt x="0" y="2054"/>
                  <a:pt x="0" y="2054"/>
                  <a:pt x="0" y="2054"/>
                </a:cubicBezTo>
                <a:cubicBezTo>
                  <a:pt x="0" y="2127"/>
                  <a:pt x="59" y="2186"/>
                  <a:pt x="132" y="2186"/>
                </a:cubicBezTo>
                <a:cubicBezTo>
                  <a:pt x="132" y="2186"/>
                  <a:pt x="132" y="2186"/>
                  <a:pt x="132" y="2186"/>
                </a:cubicBezTo>
                <a:cubicBezTo>
                  <a:pt x="171" y="2186"/>
                  <a:pt x="208" y="2204"/>
                  <a:pt x="233" y="2234"/>
                </a:cubicBezTo>
                <a:cubicBezTo>
                  <a:pt x="417" y="2453"/>
                  <a:pt x="692" y="2592"/>
                  <a:pt x="1000" y="2592"/>
                </a:cubicBezTo>
                <a:cubicBezTo>
                  <a:pt x="1000" y="2592"/>
                  <a:pt x="1000" y="2592"/>
                  <a:pt x="1000" y="2592"/>
                </a:cubicBezTo>
                <a:cubicBezTo>
                  <a:pt x="1308" y="2592"/>
                  <a:pt x="1584" y="2453"/>
                  <a:pt x="1767" y="2234"/>
                </a:cubicBezTo>
                <a:cubicBezTo>
                  <a:pt x="1792" y="2204"/>
                  <a:pt x="1829" y="2186"/>
                  <a:pt x="1869" y="2186"/>
                </a:cubicBezTo>
                <a:cubicBezTo>
                  <a:pt x="1869" y="2186"/>
                  <a:pt x="1869" y="2186"/>
                  <a:pt x="1869" y="2186"/>
                </a:cubicBezTo>
                <a:cubicBezTo>
                  <a:pt x="1941" y="2186"/>
                  <a:pt x="2000" y="2127"/>
                  <a:pt x="2000" y="2054"/>
                </a:cubicBezTo>
                <a:cubicBezTo>
                  <a:pt x="2000" y="1592"/>
                  <a:pt x="2000" y="1592"/>
                  <a:pt x="2000" y="1592"/>
                </a:cubicBezTo>
                <a:cubicBezTo>
                  <a:pt x="2000" y="1298"/>
                  <a:pt x="2000" y="1298"/>
                  <a:pt x="2000" y="1298"/>
                </a:cubicBezTo>
                <a:cubicBezTo>
                  <a:pt x="2000" y="1295"/>
                  <a:pt x="2000" y="1295"/>
                  <a:pt x="2000" y="1295"/>
                </a:cubicBezTo>
                <a:cubicBezTo>
                  <a:pt x="2000" y="1001"/>
                  <a:pt x="2000" y="1001"/>
                  <a:pt x="2000" y="1001"/>
                </a:cubicBezTo>
                <a:cubicBezTo>
                  <a:pt x="2000" y="538"/>
                  <a:pt x="2000" y="538"/>
                  <a:pt x="2000" y="538"/>
                </a:cubicBezTo>
                <a:cubicBezTo>
                  <a:pt x="2000" y="465"/>
                  <a:pt x="1941" y="406"/>
                  <a:pt x="1869" y="406"/>
                </a:cubicBezTo>
                <a:close/>
              </a:path>
            </a:pathLst>
          </a:custGeom>
          <a:noFill/>
          <a:ln>
            <a:solidFill>
              <a:srgbClr val="8D754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ID"/>
          </a:p>
        </p:txBody>
      </p:sp>
      <p:sp>
        <p:nvSpPr>
          <p:cNvPr id="11" name="íšḷîde">
            <a:extLst>
              <a:ext uri="{FF2B5EF4-FFF2-40B4-BE49-F238E27FC236}">
                <a16:creationId xmlns:a16="http://schemas.microsoft.com/office/drawing/2014/main" id="{54BE57C4-7E55-482D-B08E-B68BF3057E8D}"/>
              </a:ext>
            </a:extLst>
          </p:cNvPr>
          <p:cNvSpPr/>
          <p:nvPr/>
        </p:nvSpPr>
        <p:spPr bwMode="auto">
          <a:xfrm>
            <a:off x="8783323" y="2157099"/>
            <a:ext cx="2108188" cy="2718066"/>
          </a:xfrm>
          <a:custGeom>
            <a:avLst/>
            <a:gdLst>
              <a:gd name="T0" fmla="*/ 1869 w 2000"/>
              <a:gd name="T1" fmla="*/ 406 h 2592"/>
              <a:gd name="T2" fmla="*/ 1767 w 2000"/>
              <a:gd name="T3" fmla="*/ 359 h 2592"/>
              <a:gd name="T4" fmla="*/ 1000 w 2000"/>
              <a:gd name="T5" fmla="*/ 0 h 2592"/>
              <a:gd name="T6" fmla="*/ 1000 w 2000"/>
              <a:gd name="T7" fmla="*/ 0 h 2592"/>
              <a:gd name="T8" fmla="*/ 233 w 2000"/>
              <a:gd name="T9" fmla="*/ 359 h 2592"/>
              <a:gd name="T10" fmla="*/ 132 w 2000"/>
              <a:gd name="T11" fmla="*/ 406 h 2592"/>
              <a:gd name="T12" fmla="*/ 132 w 2000"/>
              <a:gd name="T13" fmla="*/ 406 h 2592"/>
              <a:gd name="T14" fmla="*/ 0 w 2000"/>
              <a:gd name="T15" fmla="*/ 538 h 2592"/>
              <a:gd name="T16" fmla="*/ 0 w 2000"/>
              <a:gd name="T17" fmla="*/ 1001 h 2592"/>
              <a:gd name="T18" fmla="*/ 0 w 2000"/>
              <a:gd name="T19" fmla="*/ 1295 h 2592"/>
              <a:gd name="T20" fmla="*/ 0 w 2000"/>
              <a:gd name="T21" fmla="*/ 1298 h 2592"/>
              <a:gd name="T22" fmla="*/ 0 w 2000"/>
              <a:gd name="T23" fmla="*/ 1592 h 2592"/>
              <a:gd name="T24" fmla="*/ 0 w 2000"/>
              <a:gd name="T25" fmla="*/ 2054 h 2592"/>
              <a:gd name="T26" fmla="*/ 132 w 2000"/>
              <a:gd name="T27" fmla="*/ 2186 h 2592"/>
              <a:gd name="T28" fmla="*/ 132 w 2000"/>
              <a:gd name="T29" fmla="*/ 2186 h 2592"/>
              <a:gd name="T30" fmla="*/ 233 w 2000"/>
              <a:gd name="T31" fmla="*/ 2234 h 2592"/>
              <a:gd name="T32" fmla="*/ 1000 w 2000"/>
              <a:gd name="T33" fmla="*/ 2592 h 2592"/>
              <a:gd name="T34" fmla="*/ 1000 w 2000"/>
              <a:gd name="T35" fmla="*/ 2592 h 2592"/>
              <a:gd name="T36" fmla="*/ 1767 w 2000"/>
              <a:gd name="T37" fmla="*/ 2234 h 2592"/>
              <a:gd name="T38" fmla="*/ 1869 w 2000"/>
              <a:gd name="T39" fmla="*/ 2186 h 2592"/>
              <a:gd name="T40" fmla="*/ 1869 w 2000"/>
              <a:gd name="T41" fmla="*/ 2186 h 2592"/>
              <a:gd name="T42" fmla="*/ 2000 w 2000"/>
              <a:gd name="T43" fmla="*/ 2054 h 2592"/>
              <a:gd name="T44" fmla="*/ 2000 w 2000"/>
              <a:gd name="T45" fmla="*/ 1592 h 2592"/>
              <a:gd name="T46" fmla="*/ 2000 w 2000"/>
              <a:gd name="T47" fmla="*/ 1298 h 2592"/>
              <a:gd name="T48" fmla="*/ 2000 w 2000"/>
              <a:gd name="T49" fmla="*/ 1295 h 2592"/>
              <a:gd name="T50" fmla="*/ 2000 w 2000"/>
              <a:gd name="T51" fmla="*/ 1001 h 2592"/>
              <a:gd name="T52" fmla="*/ 2000 w 2000"/>
              <a:gd name="T53" fmla="*/ 538 h 2592"/>
              <a:gd name="T54" fmla="*/ 1869 w 2000"/>
              <a:gd name="T55" fmla="*/ 406 h 2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00" h="2592">
                <a:moveTo>
                  <a:pt x="1869" y="406"/>
                </a:moveTo>
                <a:cubicBezTo>
                  <a:pt x="1829" y="406"/>
                  <a:pt x="1792" y="389"/>
                  <a:pt x="1767" y="359"/>
                </a:cubicBezTo>
                <a:cubicBezTo>
                  <a:pt x="1584" y="140"/>
                  <a:pt x="1308" y="0"/>
                  <a:pt x="1000" y="0"/>
                </a:cubicBezTo>
                <a:cubicBezTo>
                  <a:pt x="1000" y="0"/>
                  <a:pt x="1000" y="0"/>
                  <a:pt x="1000" y="0"/>
                </a:cubicBezTo>
                <a:cubicBezTo>
                  <a:pt x="692" y="0"/>
                  <a:pt x="417" y="140"/>
                  <a:pt x="233" y="359"/>
                </a:cubicBezTo>
                <a:cubicBezTo>
                  <a:pt x="208" y="389"/>
                  <a:pt x="171" y="406"/>
                  <a:pt x="132" y="406"/>
                </a:cubicBezTo>
                <a:cubicBezTo>
                  <a:pt x="132" y="406"/>
                  <a:pt x="132" y="406"/>
                  <a:pt x="132" y="406"/>
                </a:cubicBezTo>
                <a:cubicBezTo>
                  <a:pt x="59" y="406"/>
                  <a:pt x="0" y="465"/>
                  <a:pt x="0" y="538"/>
                </a:cubicBezTo>
                <a:cubicBezTo>
                  <a:pt x="0" y="1001"/>
                  <a:pt x="0" y="1001"/>
                  <a:pt x="0" y="1001"/>
                </a:cubicBezTo>
                <a:cubicBezTo>
                  <a:pt x="0" y="1295"/>
                  <a:pt x="0" y="1295"/>
                  <a:pt x="0" y="1295"/>
                </a:cubicBezTo>
                <a:cubicBezTo>
                  <a:pt x="0" y="1298"/>
                  <a:pt x="0" y="1298"/>
                  <a:pt x="0" y="1298"/>
                </a:cubicBezTo>
                <a:cubicBezTo>
                  <a:pt x="0" y="1592"/>
                  <a:pt x="0" y="1592"/>
                  <a:pt x="0" y="1592"/>
                </a:cubicBezTo>
                <a:cubicBezTo>
                  <a:pt x="0" y="2054"/>
                  <a:pt x="0" y="2054"/>
                  <a:pt x="0" y="2054"/>
                </a:cubicBezTo>
                <a:cubicBezTo>
                  <a:pt x="0" y="2127"/>
                  <a:pt x="59" y="2186"/>
                  <a:pt x="132" y="2186"/>
                </a:cubicBezTo>
                <a:cubicBezTo>
                  <a:pt x="132" y="2186"/>
                  <a:pt x="132" y="2186"/>
                  <a:pt x="132" y="2186"/>
                </a:cubicBezTo>
                <a:cubicBezTo>
                  <a:pt x="171" y="2186"/>
                  <a:pt x="208" y="2204"/>
                  <a:pt x="233" y="2234"/>
                </a:cubicBezTo>
                <a:cubicBezTo>
                  <a:pt x="417" y="2453"/>
                  <a:pt x="692" y="2592"/>
                  <a:pt x="1000" y="2592"/>
                </a:cubicBezTo>
                <a:cubicBezTo>
                  <a:pt x="1000" y="2592"/>
                  <a:pt x="1000" y="2592"/>
                  <a:pt x="1000" y="2592"/>
                </a:cubicBezTo>
                <a:cubicBezTo>
                  <a:pt x="1308" y="2592"/>
                  <a:pt x="1584" y="2453"/>
                  <a:pt x="1767" y="2234"/>
                </a:cubicBezTo>
                <a:cubicBezTo>
                  <a:pt x="1792" y="2204"/>
                  <a:pt x="1829" y="2186"/>
                  <a:pt x="1869" y="2186"/>
                </a:cubicBezTo>
                <a:cubicBezTo>
                  <a:pt x="1869" y="2186"/>
                  <a:pt x="1869" y="2186"/>
                  <a:pt x="1869" y="2186"/>
                </a:cubicBezTo>
                <a:cubicBezTo>
                  <a:pt x="1941" y="2186"/>
                  <a:pt x="2000" y="2127"/>
                  <a:pt x="2000" y="2054"/>
                </a:cubicBezTo>
                <a:cubicBezTo>
                  <a:pt x="2000" y="1592"/>
                  <a:pt x="2000" y="1592"/>
                  <a:pt x="2000" y="1592"/>
                </a:cubicBezTo>
                <a:cubicBezTo>
                  <a:pt x="2000" y="1298"/>
                  <a:pt x="2000" y="1298"/>
                  <a:pt x="2000" y="1298"/>
                </a:cubicBezTo>
                <a:cubicBezTo>
                  <a:pt x="2000" y="1295"/>
                  <a:pt x="2000" y="1295"/>
                  <a:pt x="2000" y="1295"/>
                </a:cubicBezTo>
                <a:cubicBezTo>
                  <a:pt x="2000" y="1001"/>
                  <a:pt x="2000" y="1001"/>
                  <a:pt x="2000" y="1001"/>
                </a:cubicBezTo>
                <a:cubicBezTo>
                  <a:pt x="2000" y="538"/>
                  <a:pt x="2000" y="538"/>
                  <a:pt x="2000" y="538"/>
                </a:cubicBezTo>
                <a:cubicBezTo>
                  <a:pt x="2000" y="465"/>
                  <a:pt x="1941" y="406"/>
                  <a:pt x="1869" y="406"/>
                </a:cubicBezTo>
                <a:close/>
              </a:path>
            </a:pathLst>
          </a:custGeom>
          <a:solidFill>
            <a:srgbClr val="8D7545"/>
          </a:solidFill>
          <a:ln>
            <a:solidFill>
              <a:srgbClr val="8D754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ID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E7E7198-CE90-4942-A920-51058E4F0B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59" y="2808974"/>
            <a:ext cx="1655179" cy="165517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29F5E60-3BDA-4F65-8E3A-F40F93FD2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99" y="2790633"/>
            <a:ext cx="1655179" cy="165517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CBD0561-1362-4503-A6A6-98DF6D6D29F1}"/>
              </a:ext>
            </a:extLst>
          </p:cNvPr>
          <p:cNvSpPr txBox="1"/>
          <p:nvPr/>
        </p:nvSpPr>
        <p:spPr>
          <a:xfrm>
            <a:off x="5102567" y="5136260"/>
            <a:ext cx="36512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组长：汪芷汀</a:t>
            </a:r>
            <a:endParaRPr lang="en-US" altLang="zh-CN" sz="32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zh-CN" altLang="en-US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项目结构流程与框架设计</a:t>
            </a:r>
            <a:r>
              <a:rPr lang="en-US" altLang="zh-CN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Ppt</a:t>
            </a:r>
            <a:r>
              <a:rPr lang="zh-CN" altLang="en-US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制作与部分计划制定、项目讨论</a:t>
            </a:r>
            <a:r>
              <a:rPr lang="en-US" altLang="zh-CN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	     	55%</a:t>
            </a:r>
          </a:p>
        </p:txBody>
      </p:sp>
      <p:sp>
        <p:nvSpPr>
          <p:cNvPr id="41" name="išľîḍê">
            <a:extLst>
              <a:ext uri="{FF2B5EF4-FFF2-40B4-BE49-F238E27FC236}">
                <a16:creationId xmlns:a16="http://schemas.microsoft.com/office/drawing/2014/main" id="{BFCCC4ED-863C-4722-8BA5-D188436BD1C5}"/>
              </a:ext>
            </a:extLst>
          </p:cNvPr>
          <p:cNvSpPr/>
          <p:nvPr/>
        </p:nvSpPr>
        <p:spPr bwMode="auto">
          <a:xfrm>
            <a:off x="5617991" y="2148146"/>
            <a:ext cx="1915554" cy="2469705"/>
          </a:xfrm>
          <a:custGeom>
            <a:avLst/>
            <a:gdLst>
              <a:gd name="T0" fmla="*/ 1869 w 2000"/>
              <a:gd name="T1" fmla="*/ 406 h 2592"/>
              <a:gd name="T2" fmla="*/ 1767 w 2000"/>
              <a:gd name="T3" fmla="*/ 359 h 2592"/>
              <a:gd name="T4" fmla="*/ 1000 w 2000"/>
              <a:gd name="T5" fmla="*/ 0 h 2592"/>
              <a:gd name="T6" fmla="*/ 1000 w 2000"/>
              <a:gd name="T7" fmla="*/ 0 h 2592"/>
              <a:gd name="T8" fmla="*/ 233 w 2000"/>
              <a:gd name="T9" fmla="*/ 359 h 2592"/>
              <a:gd name="T10" fmla="*/ 132 w 2000"/>
              <a:gd name="T11" fmla="*/ 406 h 2592"/>
              <a:gd name="T12" fmla="*/ 132 w 2000"/>
              <a:gd name="T13" fmla="*/ 406 h 2592"/>
              <a:gd name="T14" fmla="*/ 0 w 2000"/>
              <a:gd name="T15" fmla="*/ 538 h 2592"/>
              <a:gd name="T16" fmla="*/ 0 w 2000"/>
              <a:gd name="T17" fmla="*/ 1001 h 2592"/>
              <a:gd name="T18" fmla="*/ 0 w 2000"/>
              <a:gd name="T19" fmla="*/ 1295 h 2592"/>
              <a:gd name="T20" fmla="*/ 0 w 2000"/>
              <a:gd name="T21" fmla="*/ 1298 h 2592"/>
              <a:gd name="T22" fmla="*/ 0 w 2000"/>
              <a:gd name="T23" fmla="*/ 1592 h 2592"/>
              <a:gd name="T24" fmla="*/ 0 w 2000"/>
              <a:gd name="T25" fmla="*/ 2054 h 2592"/>
              <a:gd name="T26" fmla="*/ 132 w 2000"/>
              <a:gd name="T27" fmla="*/ 2186 h 2592"/>
              <a:gd name="T28" fmla="*/ 132 w 2000"/>
              <a:gd name="T29" fmla="*/ 2186 h 2592"/>
              <a:gd name="T30" fmla="*/ 233 w 2000"/>
              <a:gd name="T31" fmla="*/ 2234 h 2592"/>
              <a:gd name="T32" fmla="*/ 1000 w 2000"/>
              <a:gd name="T33" fmla="*/ 2592 h 2592"/>
              <a:gd name="T34" fmla="*/ 1000 w 2000"/>
              <a:gd name="T35" fmla="*/ 2592 h 2592"/>
              <a:gd name="T36" fmla="*/ 1767 w 2000"/>
              <a:gd name="T37" fmla="*/ 2234 h 2592"/>
              <a:gd name="T38" fmla="*/ 1869 w 2000"/>
              <a:gd name="T39" fmla="*/ 2186 h 2592"/>
              <a:gd name="T40" fmla="*/ 1869 w 2000"/>
              <a:gd name="T41" fmla="*/ 2186 h 2592"/>
              <a:gd name="T42" fmla="*/ 2000 w 2000"/>
              <a:gd name="T43" fmla="*/ 2054 h 2592"/>
              <a:gd name="T44" fmla="*/ 2000 w 2000"/>
              <a:gd name="T45" fmla="*/ 1592 h 2592"/>
              <a:gd name="T46" fmla="*/ 2000 w 2000"/>
              <a:gd name="T47" fmla="*/ 1298 h 2592"/>
              <a:gd name="T48" fmla="*/ 2000 w 2000"/>
              <a:gd name="T49" fmla="*/ 1295 h 2592"/>
              <a:gd name="T50" fmla="*/ 2000 w 2000"/>
              <a:gd name="T51" fmla="*/ 1001 h 2592"/>
              <a:gd name="T52" fmla="*/ 2000 w 2000"/>
              <a:gd name="T53" fmla="*/ 538 h 2592"/>
              <a:gd name="T54" fmla="*/ 1869 w 2000"/>
              <a:gd name="T55" fmla="*/ 406 h 2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00" h="2592">
                <a:moveTo>
                  <a:pt x="1869" y="406"/>
                </a:moveTo>
                <a:cubicBezTo>
                  <a:pt x="1829" y="406"/>
                  <a:pt x="1792" y="389"/>
                  <a:pt x="1767" y="359"/>
                </a:cubicBezTo>
                <a:cubicBezTo>
                  <a:pt x="1584" y="140"/>
                  <a:pt x="1308" y="0"/>
                  <a:pt x="1000" y="0"/>
                </a:cubicBezTo>
                <a:cubicBezTo>
                  <a:pt x="1000" y="0"/>
                  <a:pt x="1000" y="0"/>
                  <a:pt x="1000" y="0"/>
                </a:cubicBezTo>
                <a:cubicBezTo>
                  <a:pt x="692" y="0"/>
                  <a:pt x="417" y="140"/>
                  <a:pt x="233" y="359"/>
                </a:cubicBezTo>
                <a:cubicBezTo>
                  <a:pt x="208" y="389"/>
                  <a:pt x="171" y="406"/>
                  <a:pt x="132" y="406"/>
                </a:cubicBezTo>
                <a:cubicBezTo>
                  <a:pt x="132" y="406"/>
                  <a:pt x="132" y="406"/>
                  <a:pt x="132" y="406"/>
                </a:cubicBezTo>
                <a:cubicBezTo>
                  <a:pt x="59" y="406"/>
                  <a:pt x="0" y="465"/>
                  <a:pt x="0" y="538"/>
                </a:cubicBezTo>
                <a:cubicBezTo>
                  <a:pt x="0" y="1001"/>
                  <a:pt x="0" y="1001"/>
                  <a:pt x="0" y="1001"/>
                </a:cubicBezTo>
                <a:cubicBezTo>
                  <a:pt x="0" y="1295"/>
                  <a:pt x="0" y="1295"/>
                  <a:pt x="0" y="1295"/>
                </a:cubicBezTo>
                <a:cubicBezTo>
                  <a:pt x="0" y="1298"/>
                  <a:pt x="0" y="1298"/>
                  <a:pt x="0" y="1298"/>
                </a:cubicBezTo>
                <a:cubicBezTo>
                  <a:pt x="0" y="1592"/>
                  <a:pt x="0" y="1592"/>
                  <a:pt x="0" y="1592"/>
                </a:cubicBezTo>
                <a:cubicBezTo>
                  <a:pt x="0" y="2054"/>
                  <a:pt x="0" y="2054"/>
                  <a:pt x="0" y="2054"/>
                </a:cubicBezTo>
                <a:cubicBezTo>
                  <a:pt x="0" y="2127"/>
                  <a:pt x="59" y="2186"/>
                  <a:pt x="132" y="2186"/>
                </a:cubicBezTo>
                <a:cubicBezTo>
                  <a:pt x="132" y="2186"/>
                  <a:pt x="132" y="2186"/>
                  <a:pt x="132" y="2186"/>
                </a:cubicBezTo>
                <a:cubicBezTo>
                  <a:pt x="171" y="2186"/>
                  <a:pt x="208" y="2204"/>
                  <a:pt x="233" y="2234"/>
                </a:cubicBezTo>
                <a:cubicBezTo>
                  <a:pt x="417" y="2453"/>
                  <a:pt x="692" y="2592"/>
                  <a:pt x="1000" y="2592"/>
                </a:cubicBezTo>
                <a:cubicBezTo>
                  <a:pt x="1000" y="2592"/>
                  <a:pt x="1000" y="2592"/>
                  <a:pt x="1000" y="2592"/>
                </a:cubicBezTo>
                <a:cubicBezTo>
                  <a:pt x="1308" y="2592"/>
                  <a:pt x="1584" y="2453"/>
                  <a:pt x="1767" y="2234"/>
                </a:cubicBezTo>
                <a:cubicBezTo>
                  <a:pt x="1792" y="2204"/>
                  <a:pt x="1829" y="2186"/>
                  <a:pt x="1869" y="2186"/>
                </a:cubicBezTo>
                <a:cubicBezTo>
                  <a:pt x="1869" y="2186"/>
                  <a:pt x="1869" y="2186"/>
                  <a:pt x="1869" y="2186"/>
                </a:cubicBezTo>
                <a:cubicBezTo>
                  <a:pt x="1941" y="2186"/>
                  <a:pt x="2000" y="2127"/>
                  <a:pt x="2000" y="2054"/>
                </a:cubicBezTo>
                <a:cubicBezTo>
                  <a:pt x="2000" y="1592"/>
                  <a:pt x="2000" y="1592"/>
                  <a:pt x="2000" y="1592"/>
                </a:cubicBezTo>
                <a:cubicBezTo>
                  <a:pt x="2000" y="1298"/>
                  <a:pt x="2000" y="1298"/>
                  <a:pt x="2000" y="1298"/>
                </a:cubicBezTo>
                <a:cubicBezTo>
                  <a:pt x="2000" y="1295"/>
                  <a:pt x="2000" y="1295"/>
                  <a:pt x="2000" y="1295"/>
                </a:cubicBezTo>
                <a:cubicBezTo>
                  <a:pt x="2000" y="1001"/>
                  <a:pt x="2000" y="1001"/>
                  <a:pt x="2000" y="1001"/>
                </a:cubicBezTo>
                <a:cubicBezTo>
                  <a:pt x="2000" y="538"/>
                  <a:pt x="2000" y="538"/>
                  <a:pt x="2000" y="538"/>
                </a:cubicBezTo>
                <a:cubicBezTo>
                  <a:pt x="2000" y="465"/>
                  <a:pt x="1941" y="406"/>
                  <a:pt x="1869" y="406"/>
                </a:cubicBezTo>
                <a:close/>
              </a:path>
            </a:pathLst>
          </a:custGeom>
          <a:blipFill>
            <a:blip r:embed="rId5"/>
            <a:stretch>
              <a:fillRect l="-47007" r="-46387"/>
            </a:stretch>
          </a:blipFill>
          <a:ln>
            <a:solidFill>
              <a:srgbClr val="8D754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ID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C3CE1C-D663-4A16-8DD1-26B65F91452D}"/>
              </a:ext>
            </a:extLst>
          </p:cNvPr>
          <p:cNvSpPr txBox="1"/>
          <p:nvPr/>
        </p:nvSpPr>
        <p:spPr>
          <a:xfrm>
            <a:off x="1451295" y="5090492"/>
            <a:ext cx="3651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组员：陈逸浩</a:t>
            </a:r>
            <a:endParaRPr lang="en-US" altLang="zh-CN" sz="32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zh-CN" altLang="en-US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项目计划制定与技术参考</a:t>
            </a:r>
            <a:endParaRPr lang="en-US" altLang="zh-CN" sz="24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zh-CN" altLang="en-US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、项目讨论</a:t>
            </a:r>
            <a:endParaRPr lang="en-US" altLang="zh-CN" sz="24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en-US" altLang="zh-CN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			35%</a:t>
            </a:r>
            <a:endParaRPr lang="zh-CN" altLang="en-US" sz="24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A1E901-3853-4AC0-AC28-E55465C963F4}"/>
              </a:ext>
            </a:extLst>
          </p:cNvPr>
          <p:cNvSpPr txBox="1"/>
          <p:nvPr/>
        </p:nvSpPr>
        <p:spPr>
          <a:xfrm>
            <a:off x="8575929" y="5136260"/>
            <a:ext cx="3651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组员：黄雨昊</a:t>
            </a:r>
            <a:endParaRPr lang="en-US" altLang="zh-CN" sz="32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en-US" altLang="zh-CN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		</a:t>
            </a:r>
            <a:r>
              <a:rPr lang="zh-CN" altLang="en-US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项目讨论</a:t>
            </a:r>
            <a:endParaRPr lang="en-US" altLang="zh-CN" sz="24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  <a:p>
            <a:r>
              <a:rPr lang="en-US" altLang="zh-CN" sz="24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			10%</a:t>
            </a:r>
            <a:endParaRPr lang="zh-CN" altLang="en-US" sz="2400" dirty="0">
              <a:latin typeface="南构王天喜字体" panose="03000509000000000000" pitchFamily="65" charset="-122"/>
              <a:ea typeface="南构王天喜字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0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291408D-6588-48F6-BB69-2FAE1AC85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52"/>
          <a:stretch/>
        </p:blipFill>
        <p:spPr>
          <a:xfrm>
            <a:off x="1" y="-310190"/>
            <a:ext cx="8222680" cy="716819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91C0201A-1F12-4C49-A1A4-388500815E26}"/>
              </a:ext>
            </a:extLst>
          </p:cNvPr>
          <p:cNvSpPr/>
          <p:nvPr/>
        </p:nvSpPr>
        <p:spPr>
          <a:xfrm>
            <a:off x="1829049" y="2140772"/>
            <a:ext cx="3647682" cy="3647682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8D73F-EAE6-429D-8131-8945EDBE74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14206" r="7264" b="15271"/>
          <a:stretch/>
        </p:blipFill>
        <p:spPr>
          <a:xfrm flipH="1">
            <a:off x="2008895" y="1425786"/>
            <a:ext cx="5521957" cy="44671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5BAAD2-4431-4508-A4B9-E7C102E9F983}"/>
              </a:ext>
            </a:extLst>
          </p:cNvPr>
          <p:cNvSpPr txBox="1"/>
          <p:nvPr/>
        </p:nvSpPr>
        <p:spPr>
          <a:xfrm rot="5400000">
            <a:off x="7378129" y="3073667"/>
            <a:ext cx="4616648" cy="11944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72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谢谢大家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C7BB25-F1FB-44C3-AEAA-DB1AE5FE8671}"/>
              </a:ext>
            </a:extLst>
          </p:cNvPr>
          <p:cNvSpPr/>
          <p:nvPr/>
        </p:nvSpPr>
        <p:spPr>
          <a:xfrm>
            <a:off x="8786130" y="1054936"/>
            <a:ext cx="1617939" cy="5109092"/>
          </a:xfrm>
          <a:prstGeom prst="rect">
            <a:avLst/>
          </a:prstGeom>
          <a:noFill/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8881A0-3064-4733-8946-CB517260501F}"/>
              </a:ext>
            </a:extLst>
          </p:cNvPr>
          <p:cNvGrpSpPr/>
          <p:nvPr/>
        </p:nvGrpSpPr>
        <p:grpSpPr>
          <a:xfrm>
            <a:off x="3652890" y="2691650"/>
            <a:ext cx="443955" cy="967722"/>
            <a:chOff x="20222703" y="11058283"/>
            <a:chExt cx="887909" cy="1935443"/>
          </a:xfrm>
        </p:grpSpPr>
        <p:pic>
          <p:nvPicPr>
            <p:cNvPr id="15" name="Picture" descr="Picture">
              <a:extLst>
                <a:ext uri="{FF2B5EF4-FFF2-40B4-BE49-F238E27FC236}">
                  <a16:creationId xmlns:a16="http://schemas.microsoft.com/office/drawing/2014/main" id="{E8F2EC23-DA76-4B86-9824-DD2725BAE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11E9C3-FC21-4DF7-84A1-D8E84DBE8A8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2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D796A0-8C32-42A5-B10A-8EC87089AA21}"/>
              </a:ext>
            </a:extLst>
          </p:cNvPr>
          <p:cNvSpPr/>
          <p:nvPr/>
        </p:nvSpPr>
        <p:spPr>
          <a:xfrm>
            <a:off x="5414748" y="2068975"/>
            <a:ext cx="1433607" cy="3136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274816-E6BA-4ADD-907B-2206E9A2BA91}"/>
              </a:ext>
            </a:extLst>
          </p:cNvPr>
          <p:cNvSpPr/>
          <p:nvPr/>
        </p:nvSpPr>
        <p:spPr>
          <a:xfrm>
            <a:off x="5805531" y="1747776"/>
            <a:ext cx="763929" cy="763929"/>
          </a:xfrm>
          <a:prstGeom prst="rect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A205B-6076-46DC-9F06-FDCFEEC26C66}"/>
              </a:ext>
            </a:extLst>
          </p:cNvPr>
          <p:cNvSpPr txBox="1"/>
          <p:nvPr/>
        </p:nvSpPr>
        <p:spPr>
          <a:xfrm rot="5400000">
            <a:off x="5869373" y="1747594"/>
            <a:ext cx="800219" cy="8005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E9B7B2-C5D2-4FF9-BB6D-3B28E0E608B2}"/>
              </a:ext>
            </a:extLst>
          </p:cNvPr>
          <p:cNvSpPr/>
          <p:nvPr/>
        </p:nvSpPr>
        <p:spPr>
          <a:xfrm>
            <a:off x="7322089" y="2068975"/>
            <a:ext cx="1433607" cy="3136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46018A-527F-45D3-8122-84488A46DCB2}"/>
              </a:ext>
            </a:extLst>
          </p:cNvPr>
          <p:cNvSpPr/>
          <p:nvPr/>
        </p:nvSpPr>
        <p:spPr>
          <a:xfrm>
            <a:off x="7712872" y="1747776"/>
            <a:ext cx="763929" cy="763929"/>
          </a:xfrm>
          <a:prstGeom prst="rect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18A08C-9257-4660-BFE6-6CAEBDEB853A}"/>
              </a:ext>
            </a:extLst>
          </p:cNvPr>
          <p:cNvSpPr txBox="1"/>
          <p:nvPr/>
        </p:nvSpPr>
        <p:spPr>
          <a:xfrm rot="5400000">
            <a:off x="7776715" y="1747594"/>
            <a:ext cx="800219" cy="8005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CB3A93-28BF-4A5D-8C3A-D717D3D4091D}"/>
              </a:ext>
            </a:extLst>
          </p:cNvPr>
          <p:cNvSpPr txBox="1"/>
          <p:nvPr/>
        </p:nvSpPr>
        <p:spPr>
          <a:xfrm>
            <a:off x="7736879" y="2398477"/>
            <a:ext cx="923330" cy="2956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320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  <a:cs typeface="STFangsong" charset="-122"/>
              </a:rPr>
              <a:t>技术参考与文献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A9AD12-79ED-458E-A5EF-AB326F9EDBD1}"/>
              </a:ext>
            </a:extLst>
          </p:cNvPr>
          <p:cNvSpPr/>
          <p:nvPr/>
        </p:nvSpPr>
        <p:spPr>
          <a:xfrm>
            <a:off x="9229430" y="2068975"/>
            <a:ext cx="1433607" cy="3136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6AEFF4-A255-4EDD-9B8D-86DBA3194D85}"/>
              </a:ext>
            </a:extLst>
          </p:cNvPr>
          <p:cNvSpPr/>
          <p:nvPr/>
        </p:nvSpPr>
        <p:spPr>
          <a:xfrm>
            <a:off x="9620213" y="1747776"/>
            <a:ext cx="763929" cy="763929"/>
          </a:xfrm>
          <a:prstGeom prst="rect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E205E6-883B-4F05-8252-CAED01380D9E}"/>
              </a:ext>
            </a:extLst>
          </p:cNvPr>
          <p:cNvSpPr txBox="1"/>
          <p:nvPr/>
        </p:nvSpPr>
        <p:spPr>
          <a:xfrm rot="5400000">
            <a:off x="9684055" y="1747594"/>
            <a:ext cx="800219" cy="8005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C58430-67E7-45C9-9241-FC2EE2CD36CC}"/>
              </a:ext>
            </a:extLst>
          </p:cNvPr>
          <p:cNvSpPr txBox="1"/>
          <p:nvPr/>
        </p:nvSpPr>
        <p:spPr>
          <a:xfrm>
            <a:off x="9620213" y="2739370"/>
            <a:ext cx="923330" cy="2068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3200" kern="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  <a:cs typeface="STFangsong" charset="-122"/>
              </a:rPr>
              <a:t>小组分工</a:t>
            </a:r>
            <a:endParaRPr lang="zh-CN" altLang="en-US" sz="3200" dirty="0">
              <a:solidFill>
                <a:srgbClr val="8D7545"/>
              </a:solidFill>
              <a:latin typeface="汉呈王天喜行楷" panose="00020600040101010101" pitchFamily="18" charset="-128"/>
              <a:ea typeface="汉呈王天喜行楷" panose="00020600040101010101" pitchFamily="18" charset="-128"/>
              <a:cs typeface="STFangsong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FBB5CC-3CB3-4F61-8DC8-5DA54AD58A31}"/>
              </a:ext>
            </a:extLst>
          </p:cNvPr>
          <p:cNvSpPr/>
          <p:nvPr/>
        </p:nvSpPr>
        <p:spPr>
          <a:xfrm>
            <a:off x="3362171" y="2068975"/>
            <a:ext cx="1433607" cy="3136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2A181F-851D-4FBF-B2DC-12636467442B}"/>
              </a:ext>
            </a:extLst>
          </p:cNvPr>
          <p:cNvSpPr/>
          <p:nvPr/>
        </p:nvSpPr>
        <p:spPr>
          <a:xfrm>
            <a:off x="3752954" y="1747776"/>
            <a:ext cx="763929" cy="763929"/>
          </a:xfrm>
          <a:prstGeom prst="rect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B833E-674A-4DE2-865E-4495F7359B08}"/>
              </a:ext>
            </a:extLst>
          </p:cNvPr>
          <p:cNvSpPr txBox="1"/>
          <p:nvPr/>
        </p:nvSpPr>
        <p:spPr>
          <a:xfrm rot="5400000">
            <a:off x="3805772" y="1747594"/>
            <a:ext cx="800219" cy="8005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AFFAE5-402A-4B16-9A4D-551138B58D33}"/>
              </a:ext>
            </a:extLst>
          </p:cNvPr>
          <p:cNvSpPr txBox="1"/>
          <p:nvPr/>
        </p:nvSpPr>
        <p:spPr>
          <a:xfrm>
            <a:off x="3752954" y="2673830"/>
            <a:ext cx="923330" cy="2068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3200" kern="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  <a:cs typeface="STFangsong" charset="-122"/>
              </a:rPr>
              <a:t>需 求 分 析</a:t>
            </a:r>
            <a:endParaRPr lang="en-US" altLang="zh-CN" sz="3200" kern="0" dirty="0">
              <a:solidFill>
                <a:srgbClr val="8D7545"/>
              </a:solidFill>
              <a:latin typeface="汉呈王天喜行楷" panose="00020600040101010101" pitchFamily="18" charset="-128"/>
              <a:ea typeface="汉呈王天喜行楷" panose="00020600040101010101" pitchFamily="18" charset="-128"/>
              <a:cs typeface="STFangsong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A29296-08E6-4F36-8DAD-7385F1D22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1" y="2076390"/>
            <a:ext cx="1415773" cy="141577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96D76E0-2434-4C07-9FE5-4A398BF3800F}"/>
              </a:ext>
            </a:extLst>
          </p:cNvPr>
          <p:cNvSpPr txBox="1"/>
          <p:nvPr/>
        </p:nvSpPr>
        <p:spPr>
          <a:xfrm rot="5400000">
            <a:off x="1248370" y="2187034"/>
            <a:ext cx="1292662" cy="11944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72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目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0491C2B-E72D-43DB-9A8C-57B2EC94C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1" y="3773373"/>
            <a:ext cx="1415773" cy="141577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4402BE4-2D9B-4042-9E44-5802D5B74E95}"/>
              </a:ext>
            </a:extLst>
          </p:cNvPr>
          <p:cNvSpPr txBox="1"/>
          <p:nvPr/>
        </p:nvSpPr>
        <p:spPr>
          <a:xfrm rot="5400000">
            <a:off x="1248370" y="3884017"/>
            <a:ext cx="1292662" cy="11944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72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3B5565-90B5-4E79-971E-3D05032DBBB9}"/>
              </a:ext>
            </a:extLst>
          </p:cNvPr>
          <p:cNvSpPr txBox="1"/>
          <p:nvPr/>
        </p:nvSpPr>
        <p:spPr>
          <a:xfrm>
            <a:off x="5398850" y="2606516"/>
            <a:ext cx="1661993" cy="2333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3200" dirty="0">
                <a:solidFill>
                  <a:srgbClr val="8D7545"/>
                </a:solidFill>
                <a:latin typeface="汉呈王天喜行楷" panose="00020600040101010101" pitchFamily="18" charset="-128"/>
                <a:ea typeface="汉呈王天喜行楷" panose="00020600040101010101" pitchFamily="18" charset="-128"/>
                <a:cs typeface="STFangsong" charset="-122"/>
              </a:rPr>
              <a:t>系 统结构与用户流程</a:t>
            </a:r>
          </a:p>
        </p:txBody>
      </p:sp>
    </p:spTree>
    <p:extLst>
      <p:ext uri="{BB962C8B-B14F-4D97-AF65-F5344CB8AC3E}">
        <p14:creationId xmlns:p14="http://schemas.microsoft.com/office/powerpoint/2010/main" val="41544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69CB458-0654-42DA-BC3A-590484FBDABA}"/>
              </a:ext>
            </a:extLst>
          </p:cNvPr>
          <p:cNvSpPr/>
          <p:nvPr/>
        </p:nvSpPr>
        <p:spPr>
          <a:xfrm>
            <a:off x="4180297" y="1117358"/>
            <a:ext cx="4188244" cy="4188244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49F50-FF05-47AE-ABC6-A2702B379684}"/>
              </a:ext>
            </a:extLst>
          </p:cNvPr>
          <p:cNvSpPr txBox="1"/>
          <p:nvPr/>
        </p:nvSpPr>
        <p:spPr>
          <a:xfrm>
            <a:off x="5278996" y="2311919"/>
            <a:ext cx="1990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EEBD3-DDF6-4EF3-93EF-E4CB235A4389}"/>
              </a:ext>
            </a:extLst>
          </p:cNvPr>
          <p:cNvGrpSpPr/>
          <p:nvPr/>
        </p:nvGrpSpPr>
        <p:grpSpPr>
          <a:xfrm>
            <a:off x="7196703" y="2095128"/>
            <a:ext cx="443955" cy="967722"/>
            <a:chOff x="20222703" y="11058283"/>
            <a:chExt cx="887909" cy="1935443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22C02159-5A18-4F4A-A9AB-BC443DAB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22A863-E33D-4F98-ACC5-712640518DF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13CB-C357-4E9E-ADB5-77A94D02B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8" y="1704706"/>
            <a:ext cx="1748567" cy="1748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607BFC-D815-4A37-8C7A-752B4330FF3F}"/>
              </a:ext>
            </a:extLst>
          </p:cNvPr>
          <p:cNvSpPr txBox="1"/>
          <p:nvPr/>
        </p:nvSpPr>
        <p:spPr>
          <a:xfrm rot="5400000">
            <a:off x="9163402" y="1815152"/>
            <a:ext cx="1661993" cy="15475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需求分析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43C214-23B2-46DE-9365-5F64FFA0F298}"/>
              </a:ext>
            </a:extLst>
          </p:cNvPr>
          <p:cNvSpPr/>
          <p:nvPr/>
        </p:nvSpPr>
        <p:spPr>
          <a:xfrm>
            <a:off x="4364676" y="1312824"/>
            <a:ext cx="3797312" cy="379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88D67-7906-4DA9-BF72-2BCA41A4F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 flipH="1">
            <a:off x="835" y="1117358"/>
            <a:ext cx="7419519" cy="56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4CC67-1AF2-4162-AE13-B5DBFCD6C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3D4399-F41E-449C-8A05-799610D6DCD1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63359C-75A1-4A3B-A573-DE6D080077E9}"/>
              </a:ext>
            </a:extLst>
          </p:cNvPr>
          <p:cNvSpPr txBox="1"/>
          <p:nvPr/>
        </p:nvSpPr>
        <p:spPr>
          <a:xfrm rot="5400000">
            <a:off x="-240293" y="1880812"/>
            <a:ext cx="2339102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问题的提出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56483D-96EC-40AC-9000-44B65A815074}"/>
              </a:ext>
            </a:extLst>
          </p:cNvPr>
          <p:cNvCxnSpPr/>
          <p:nvPr/>
        </p:nvCxnSpPr>
        <p:spPr>
          <a:xfrm>
            <a:off x="2310757" y="2915060"/>
            <a:ext cx="7906549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24239CC-B8E6-4A54-AC73-DE73D1ED1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581357"/>
            <a:ext cx="3225193" cy="469104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A7EAD68-E759-48F5-866B-FD2F86553E06}"/>
              </a:ext>
            </a:extLst>
          </p:cNvPr>
          <p:cNvSpPr/>
          <p:nvPr/>
        </p:nvSpPr>
        <p:spPr>
          <a:xfrm>
            <a:off x="4445001" y="2701803"/>
            <a:ext cx="401319" cy="401319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6757E10-CC68-4E58-AD1B-81151CF12C46}"/>
              </a:ext>
            </a:extLst>
          </p:cNvPr>
          <p:cNvSpPr/>
          <p:nvPr/>
        </p:nvSpPr>
        <p:spPr>
          <a:xfrm>
            <a:off x="7512294" y="2668577"/>
            <a:ext cx="401319" cy="401319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369329-1BB4-49F0-9E56-A9CABAB2D302}"/>
              </a:ext>
            </a:extLst>
          </p:cNvPr>
          <p:cNvSpPr/>
          <p:nvPr/>
        </p:nvSpPr>
        <p:spPr>
          <a:xfrm>
            <a:off x="9082789" y="2595880"/>
            <a:ext cx="613167" cy="613167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A686293-6B47-4266-AB68-5F4CDFA6820C}"/>
              </a:ext>
            </a:extLst>
          </p:cNvPr>
          <p:cNvSpPr/>
          <p:nvPr/>
        </p:nvSpPr>
        <p:spPr>
          <a:xfrm>
            <a:off x="2595864" y="2595880"/>
            <a:ext cx="613167" cy="613167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30FDF4-33B0-49C9-B6CF-288CA4EB656D}"/>
              </a:ext>
            </a:extLst>
          </p:cNvPr>
          <p:cNvSpPr txBox="1"/>
          <p:nvPr/>
        </p:nvSpPr>
        <p:spPr>
          <a:xfrm>
            <a:off x="2625159" y="2633017"/>
            <a:ext cx="5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默陌静斋笔迹" panose="02000603000000000000" pitchFamily="2" charset="-122"/>
              <a:ea typeface="默陌静斋笔迹" panose="02000603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8769C6-885F-4B4E-B340-8BAA5540C3DF}"/>
              </a:ext>
            </a:extLst>
          </p:cNvPr>
          <p:cNvSpPr txBox="1"/>
          <p:nvPr/>
        </p:nvSpPr>
        <p:spPr>
          <a:xfrm>
            <a:off x="4419361" y="2668577"/>
            <a:ext cx="5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默陌静斋笔迹" panose="02000603000000000000" pitchFamily="2" charset="-122"/>
              <a:ea typeface="默陌静斋笔迹" panose="02000603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43313F-3D63-49C2-821F-9EC02FFB22AC}"/>
              </a:ext>
            </a:extLst>
          </p:cNvPr>
          <p:cNvSpPr txBox="1"/>
          <p:nvPr/>
        </p:nvSpPr>
        <p:spPr>
          <a:xfrm>
            <a:off x="7512294" y="2622672"/>
            <a:ext cx="5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3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默陌静斋笔迹" panose="02000603000000000000" pitchFamily="2" charset="-122"/>
              <a:ea typeface="默陌静斋笔迹" panose="02000603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C961C3-66B2-431E-9535-CD8372C84D08}"/>
              </a:ext>
            </a:extLst>
          </p:cNvPr>
          <p:cNvSpPr txBox="1"/>
          <p:nvPr/>
        </p:nvSpPr>
        <p:spPr>
          <a:xfrm>
            <a:off x="9212026" y="2668576"/>
            <a:ext cx="52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4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默陌静斋笔迹" panose="02000603000000000000" pitchFamily="2" charset="-122"/>
              <a:ea typeface="默陌静斋笔迹" panose="02000603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A5ACDE-DC15-40DA-BEC7-05ECE5E2A99E}"/>
              </a:ext>
            </a:extLst>
          </p:cNvPr>
          <p:cNvSpPr txBox="1"/>
          <p:nvPr/>
        </p:nvSpPr>
        <p:spPr>
          <a:xfrm>
            <a:off x="2239173" y="3490833"/>
            <a:ext cx="1292662" cy="2391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作为计算机专业的学生，大量技术书籍的阅读必不可少</a:t>
            </a:r>
            <a:r>
              <a:rPr lang="zh-CN" altLang="en-US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1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B248EF-0D06-4D41-AB68-2452BC934A69}"/>
              </a:ext>
            </a:extLst>
          </p:cNvPr>
          <p:cNvSpPr txBox="1"/>
          <p:nvPr/>
        </p:nvSpPr>
        <p:spPr>
          <a:xfrm>
            <a:off x="4033375" y="3429007"/>
            <a:ext cx="1292662" cy="2453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图书馆的书籍虽然种类繁多，但都没有笔记，一些考研用书价值降低。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BB84CA-43BD-42A2-835D-42DBCB619F33}"/>
              </a:ext>
            </a:extLst>
          </p:cNvPr>
          <p:cNvSpPr txBox="1"/>
          <p:nvPr/>
        </p:nvSpPr>
        <p:spPr>
          <a:xfrm>
            <a:off x="7251288" y="3489490"/>
            <a:ext cx="923330" cy="15919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且大多数学生不想花太多钱买书。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7FDDEA-F93F-45E9-8453-7FEB51CA5512}"/>
              </a:ext>
            </a:extLst>
          </p:cNvPr>
          <p:cNvSpPr txBox="1"/>
          <p:nvPr/>
        </p:nvSpPr>
        <p:spPr>
          <a:xfrm>
            <a:off x="8428043" y="3422305"/>
            <a:ext cx="1915909" cy="24600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于是有必要建立一个大学生间的图书互借系统，用来满足一些学生，尤其是考研党的借书需求。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559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0BF88-B15F-4718-91FA-8BD6E7653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EB5B1D-5F4C-459D-B748-2067E7E4A1BA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EA8F-F604-4B1E-9499-B5DB90CD4E2E}"/>
              </a:ext>
            </a:extLst>
          </p:cNvPr>
          <p:cNvSpPr txBox="1"/>
          <p:nvPr/>
        </p:nvSpPr>
        <p:spPr>
          <a:xfrm rot="5400000">
            <a:off x="-455736" y="2255643"/>
            <a:ext cx="2769989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业务功能分析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EEEBE8-EB01-4803-90DB-2D096CBF2BA1}"/>
              </a:ext>
            </a:extLst>
          </p:cNvPr>
          <p:cNvCxnSpPr/>
          <p:nvPr/>
        </p:nvCxnSpPr>
        <p:spPr>
          <a:xfrm>
            <a:off x="4293902" y="2918436"/>
            <a:ext cx="1442281" cy="0"/>
          </a:xfrm>
          <a:prstGeom prst="line">
            <a:avLst/>
          </a:prstGeom>
          <a:ln w="19050">
            <a:solidFill>
              <a:srgbClr val="8D75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72D9DD-2C7C-47F6-BFB5-494BEC4D47B5}"/>
              </a:ext>
            </a:extLst>
          </p:cNvPr>
          <p:cNvCxnSpPr/>
          <p:nvPr/>
        </p:nvCxnSpPr>
        <p:spPr>
          <a:xfrm>
            <a:off x="6664582" y="2121937"/>
            <a:ext cx="1293115" cy="0"/>
          </a:xfrm>
          <a:prstGeom prst="line">
            <a:avLst/>
          </a:prstGeom>
          <a:ln w="19050">
            <a:solidFill>
              <a:srgbClr val="8D75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3D88C05-D01F-4A3A-8D42-784CAD15C86E}"/>
              </a:ext>
            </a:extLst>
          </p:cNvPr>
          <p:cNvCxnSpPr/>
          <p:nvPr/>
        </p:nvCxnSpPr>
        <p:spPr>
          <a:xfrm>
            <a:off x="7344033" y="3996370"/>
            <a:ext cx="1023404" cy="0"/>
          </a:xfrm>
          <a:prstGeom prst="line">
            <a:avLst/>
          </a:prstGeom>
          <a:ln w="19050">
            <a:solidFill>
              <a:srgbClr val="8D75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D8DFB41-6B3B-48F2-BAE7-4728483D7177}"/>
              </a:ext>
            </a:extLst>
          </p:cNvPr>
          <p:cNvCxnSpPr/>
          <p:nvPr/>
        </p:nvCxnSpPr>
        <p:spPr>
          <a:xfrm>
            <a:off x="4268035" y="5072401"/>
            <a:ext cx="1547643" cy="0"/>
          </a:xfrm>
          <a:prstGeom prst="line">
            <a:avLst/>
          </a:prstGeom>
          <a:ln w="19050">
            <a:solidFill>
              <a:srgbClr val="8D75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îṧ1íḍè">
            <a:extLst>
              <a:ext uri="{FF2B5EF4-FFF2-40B4-BE49-F238E27FC236}">
                <a16:creationId xmlns:a16="http://schemas.microsoft.com/office/drawing/2014/main" id="{FC599F45-CFA5-4563-883A-D6AAE5F3F47D}"/>
              </a:ext>
            </a:extLst>
          </p:cNvPr>
          <p:cNvGrpSpPr/>
          <p:nvPr/>
        </p:nvGrpSpPr>
        <p:grpSpPr>
          <a:xfrm>
            <a:off x="3810336" y="2597754"/>
            <a:ext cx="639918" cy="639916"/>
            <a:chOff x="3313245" y="714974"/>
            <a:chExt cx="917010" cy="917008"/>
          </a:xfrm>
        </p:grpSpPr>
        <p:sp>
          <p:nvSpPr>
            <p:cNvPr id="37" name="íṡļïde">
              <a:extLst>
                <a:ext uri="{FF2B5EF4-FFF2-40B4-BE49-F238E27FC236}">
                  <a16:creationId xmlns:a16="http://schemas.microsoft.com/office/drawing/2014/main" id="{ABDEFE51-7647-4824-AA22-54949DB9BA4B}"/>
                </a:ext>
              </a:extLst>
            </p:cNvPr>
            <p:cNvSpPr/>
            <p:nvPr/>
          </p:nvSpPr>
          <p:spPr>
            <a:xfrm>
              <a:off x="3313245" y="714974"/>
              <a:ext cx="917010" cy="917008"/>
            </a:xfrm>
            <a:prstGeom prst="ellipse">
              <a:avLst/>
            </a:prstGeom>
            <a:solidFill>
              <a:srgbClr val="8D754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śḷiḑe">
              <a:extLst>
                <a:ext uri="{FF2B5EF4-FFF2-40B4-BE49-F238E27FC236}">
                  <a16:creationId xmlns:a16="http://schemas.microsoft.com/office/drawing/2014/main" id="{EF3FCAEF-B5F0-4737-A4ED-B32095BFFFF7}"/>
                </a:ext>
              </a:extLst>
            </p:cNvPr>
            <p:cNvSpPr/>
            <p:nvPr/>
          </p:nvSpPr>
          <p:spPr bwMode="auto">
            <a:xfrm>
              <a:off x="3590335" y="992016"/>
              <a:ext cx="362830" cy="362924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íSľíḑe">
            <a:extLst>
              <a:ext uri="{FF2B5EF4-FFF2-40B4-BE49-F238E27FC236}">
                <a16:creationId xmlns:a16="http://schemas.microsoft.com/office/drawing/2014/main" id="{A80CA8C3-BE61-4FC1-B429-9C7DD59BD5E9}"/>
              </a:ext>
            </a:extLst>
          </p:cNvPr>
          <p:cNvGrpSpPr/>
          <p:nvPr/>
        </p:nvGrpSpPr>
        <p:grpSpPr>
          <a:xfrm>
            <a:off x="7902733" y="1801979"/>
            <a:ext cx="639918" cy="639916"/>
            <a:chOff x="3313245" y="714974"/>
            <a:chExt cx="917010" cy="917008"/>
          </a:xfrm>
        </p:grpSpPr>
        <p:sp>
          <p:nvSpPr>
            <p:cNvPr id="35" name="ïSlïḍê">
              <a:extLst>
                <a:ext uri="{FF2B5EF4-FFF2-40B4-BE49-F238E27FC236}">
                  <a16:creationId xmlns:a16="http://schemas.microsoft.com/office/drawing/2014/main" id="{D4648BCF-5DB1-4800-890F-F2F884726D74}"/>
                </a:ext>
              </a:extLst>
            </p:cNvPr>
            <p:cNvSpPr/>
            <p:nvPr/>
          </p:nvSpPr>
          <p:spPr>
            <a:xfrm>
              <a:off x="3313245" y="714974"/>
              <a:ext cx="917010" cy="917008"/>
            </a:xfrm>
            <a:prstGeom prst="ellipse">
              <a:avLst/>
            </a:prstGeom>
            <a:solidFill>
              <a:srgbClr val="8D754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iṧlïḍê">
              <a:extLst>
                <a:ext uri="{FF2B5EF4-FFF2-40B4-BE49-F238E27FC236}">
                  <a16:creationId xmlns:a16="http://schemas.microsoft.com/office/drawing/2014/main" id="{C163E9A8-EEA3-4897-8BFC-F01800A32FC6}"/>
                </a:ext>
              </a:extLst>
            </p:cNvPr>
            <p:cNvSpPr/>
            <p:nvPr/>
          </p:nvSpPr>
          <p:spPr bwMode="auto">
            <a:xfrm>
              <a:off x="3590335" y="992016"/>
              <a:ext cx="362830" cy="362924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7" name="iṣļîďè">
            <a:extLst>
              <a:ext uri="{FF2B5EF4-FFF2-40B4-BE49-F238E27FC236}">
                <a16:creationId xmlns:a16="http://schemas.microsoft.com/office/drawing/2014/main" id="{C06E6CE8-C59A-4CFF-A962-221C5F2CB461}"/>
              </a:ext>
            </a:extLst>
          </p:cNvPr>
          <p:cNvGrpSpPr/>
          <p:nvPr/>
        </p:nvGrpSpPr>
        <p:grpSpPr>
          <a:xfrm>
            <a:off x="8264560" y="3676412"/>
            <a:ext cx="639918" cy="639916"/>
            <a:chOff x="3313245" y="714974"/>
            <a:chExt cx="917010" cy="917008"/>
          </a:xfrm>
        </p:grpSpPr>
        <p:sp>
          <p:nvSpPr>
            <p:cNvPr id="33" name="íṡľídè">
              <a:extLst>
                <a:ext uri="{FF2B5EF4-FFF2-40B4-BE49-F238E27FC236}">
                  <a16:creationId xmlns:a16="http://schemas.microsoft.com/office/drawing/2014/main" id="{3C5DB8FE-BDCA-4D30-8232-D67FC840B958}"/>
                </a:ext>
              </a:extLst>
            </p:cNvPr>
            <p:cNvSpPr/>
            <p:nvPr/>
          </p:nvSpPr>
          <p:spPr>
            <a:xfrm>
              <a:off x="3313245" y="714974"/>
              <a:ext cx="917010" cy="917008"/>
            </a:xfrm>
            <a:prstGeom prst="ellipse">
              <a:avLst/>
            </a:prstGeom>
            <a:solidFill>
              <a:srgbClr val="8D754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íŝľiďè">
              <a:extLst>
                <a:ext uri="{FF2B5EF4-FFF2-40B4-BE49-F238E27FC236}">
                  <a16:creationId xmlns:a16="http://schemas.microsoft.com/office/drawing/2014/main" id="{1AEE7278-F54F-46B8-97B3-2DA85DCC96C5}"/>
                </a:ext>
              </a:extLst>
            </p:cNvPr>
            <p:cNvSpPr/>
            <p:nvPr/>
          </p:nvSpPr>
          <p:spPr bwMode="auto">
            <a:xfrm>
              <a:off x="3590335" y="992016"/>
              <a:ext cx="362830" cy="362924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îṧľiḍè">
            <a:extLst>
              <a:ext uri="{FF2B5EF4-FFF2-40B4-BE49-F238E27FC236}">
                <a16:creationId xmlns:a16="http://schemas.microsoft.com/office/drawing/2014/main" id="{5774DD75-F6EC-474D-9ACD-E01FAF560409}"/>
              </a:ext>
            </a:extLst>
          </p:cNvPr>
          <p:cNvGrpSpPr/>
          <p:nvPr/>
        </p:nvGrpSpPr>
        <p:grpSpPr>
          <a:xfrm>
            <a:off x="3708090" y="4752443"/>
            <a:ext cx="639918" cy="639916"/>
            <a:chOff x="3313245" y="714974"/>
            <a:chExt cx="917010" cy="917008"/>
          </a:xfrm>
        </p:grpSpPr>
        <p:sp>
          <p:nvSpPr>
            <p:cNvPr id="31" name="íṡḷíḋé">
              <a:extLst>
                <a:ext uri="{FF2B5EF4-FFF2-40B4-BE49-F238E27FC236}">
                  <a16:creationId xmlns:a16="http://schemas.microsoft.com/office/drawing/2014/main" id="{C2E84F6F-B3E5-472B-AFA6-C3BDE54712DF}"/>
                </a:ext>
              </a:extLst>
            </p:cNvPr>
            <p:cNvSpPr/>
            <p:nvPr/>
          </p:nvSpPr>
          <p:spPr>
            <a:xfrm>
              <a:off x="3313245" y="714974"/>
              <a:ext cx="917010" cy="917008"/>
            </a:xfrm>
            <a:prstGeom prst="ellipse">
              <a:avLst/>
            </a:prstGeom>
            <a:solidFill>
              <a:srgbClr val="8D754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" name="işliḋè">
              <a:extLst>
                <a:ext uri="{FF2B5EF4-FFF2-40B4-BE49-F238E27FC236}">
                  <a16:creationId xmlns:a16="http://schemas.microsoft.com/office/drawing/2014/main" id="{489011E6-C64F-4C9C-A54A-E5DADE1A01CD}"/>
                </a:ext>
              </a:extLst>
            </p:cNvPr>
            <p:cNvSpPr/>
            <p:nvPr/>
          </p:nvSpPr>
          <p:spPr bwMode="auto">
            <a:xfrm>
              <a:off x="3590335" y="992016"/>
              <a:ext cx="362830" cy="362924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B720E72-F4F2-41D4-AC42-0E2DC4E6C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t="6738" r="23652"/>
          <a:stretch/>
        </p:blipFill>
        <p:spPr>
          <a:xfrm>
            <a:off x="5049717" y="1953305"/>
            <a:ext cx="3089643" cy="3832869"/>
          </a:xfrm>
          <a:prstGeom prst="rect">
            <a:avLst/>
          </a:prstGeom>
        </p:spPr>
      </p:pic>
      <p:sp>
        <p:nvSpPr>
          <p:cNvPr id="53" name="íṩḻíḓé">
            <a:extLst>
              <a:ext uri="{FF2B5EF4-FFF2-40B4-BE49-F238E27FC236}">
                <a16:creationId xmlns:a16="http://schemas.microsoft.com/office/drawing/2014/main" id="{18DC2FED-B317-4EF7-B278-2D495D1A77F9}"/>
              </a:ext>
            </a:extLst>
          </p:cNvPr>
          <p:cNvSpPr/>
          <p:nvPr/>
        </p:nvSpPr>
        <p:spPr>
          <a:xfrm>
            <a:off x="8814483" y="935765"/>
            <a:ext cx="1932637" cy="1732428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建立</a:t>
            </a:r>
            <a:r>
              <a:rPr lang="zh-CN" altLang="en-US" sz="1400" b="1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用户类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实现对用户编号、用户类型、信用点、是否有过丢书经历、姓名、电话、邮箱等信息的描述。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54" name="íṩḻíḓé">
            <a:extLst>
              <a:ext uri="{FF2B5EF4-FFF2-40B4-BE49-F238E27FC236}">
                <a16:creationId xmlns:a16="http://schemas.microsoft.com/office/drawing/2014/main" id="{08EDF47F-AD33-418F-AD73-05F2C6C223CC}"/>
              </a:ext>
            </a:extLst>
          </p:cNvPr>
          <p:cNvSpPr/>
          <p:nvPr/>
        </p:nvSpPr>
        <p:spPr>
          <a:xfrm>
            <a:off x="9366689" y="3202841"/>
            <a:ext cx="1932637" cy="1996189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建立用于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记录借书情况的类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实现对书籍借用状态、书籍现在拥有者编号，书籍归还日期等信息的描述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55" name="íṩḻíḓé">
            <a:extLst>
              <a:ext uri="{FF2B5EF4-FFF2-40B4-BE49-F238E27FC236}">
                <a16:creationId xmlns:a16="http://schemas.microsoft.com/office/drawing/2014/main" id="{978C2C61-EDD7-4BE7-9D8E-09593FE653DF}"/>
              </a:ext>
            </a:extLst>
          </p:cNvPr>
          <p:cNvSpPr/>
          <p:nvPr/>
        </p:nvSpPr>
        <p:spPr>
          <a:xfrm>
            <a:off x="1684337" y="1629517"/>
            <a:ext cx="2109432" cy="207735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建立</a:t>
            </a:r>
            <a:r>
              <a:rPr lang="zh-CN" altLang="en-US" sz="1400" b="1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书籍类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实现对图书的编号、名称、作者、出版社、出版日期、数量、分类号、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ISBN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、信用点等信息的描述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56" name="íṩḻíḓé">
            <a:extLst>
              <a:ext uri="{FF2B5EF4-FFF2-40B4-BE49-F238E27FC236}">
                <a16:creationId xmlns:a16="http://schemas.microsoft.com/office/drawing/2014/main" id="{BE0C4B1A-B0C9-4B82-9090-B34509D45600}"/>
              </a:ext>
            </a:extLst>
          </p:cNvPr>
          <p:cNvSpPr/>
          <p:nvPr/>
        </p:nvSpPr>
        <p:spPr>
          <a:xfrm>
            <a:off x="1505747" y="4142827"/>
            <a:ext cx="1932637" cy="185914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建立用于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管理信用点数值的类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实现对增加信用点行为和扣除信用点行为的监控和控制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53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9130EB-113F-4C0D-AD16-9E581E9FE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0" y="1270352"/>
            <a:ext cx="6133755" cy="4328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10B987-6B8A-46FF-BF5B-60CEED38CF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AFCE244-8CB2-498F-9553-2F5B78C79447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8C5E4E-88A3-4D08-9AA6-05DB25F68941}"/>
              </a:ext>
            </a:extLst>
          </p:cNvPr>
          <p:cNvSpPr txBox="1"/>
          <p:nvPr/>
        </p:nvSpPr>
        <p:spPr>
          <a:xfrm rot="5400000">
            <a:off x="-514882" y="2311698"/>
            <a:ext cx="2769989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系统功能规定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6CA86A-11C9-45AA-877C-FDB3C60EB107}"/>
              </a:ext>
            </a:extLst>
          </p:cNvPr>
          <p:cNvSpPr/>
          <p:nvPr/>
        </p:nvSpPr>
        <p:spPr>
          <a:xfrm>
            <a:off x="7119275" y="1387546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íṩḻíḓé">
            <a:extLst>
              <a:ext uri="{FF2B5EF4-FFF2-40B4-BE49-F238E27FC236}">
                <a16:creationId xmlns:a16="http://schemas.microsoft.com/office/drawing/2014/main" id="{ADAF0392-017A-405A-8435-33C0F63E29AD}"/>
              </a:ext>
            </a:extLst>
          </p:cNvPr>
          <p:cNvSpPr/>
          <p:nvPr/>
        </p:nvSpPr>
        <p:spPr>
          <a:xfrm>
            <a:off x="7677702" y="813482"/>
            <a:ext cx="3241389" cy="150335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图书的录用和修改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：对于分享的新书，系统必须具备图书信息资料的录用功能。当图书资料发生变化，如图书丢失或有错误信息输入时，则应该能够及时对数据进行修改。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26" name="íṩḻíḓé">
            <a:extLst>
              <a:ext uri="{FF2B5EF4-FFF2-40B4-BE49-F238E27FC236}">
                <a16:creationId xmlns:a16="http://schemas.microsoft.com/office/drawing/2014/main" id="{3BCD2AC2-AD0B-4AD2-A9CA-9F65F29E0F9D}"/>
              </a:ext>
            </a:extLst>
          </p:cNvPr>
          <p:cNvSpPr/>
          <p:nvPr/>
        </p:nvSpPr>
        <p:spPr>
          <a:xfrm>
            <a:off x="7677702" y="3312827"/>
            <a:ext cx="3241389" cy="1158507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还书功能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，可以判断是否按时归还，是否有书籍遗失，并能在归还时发送消息给分享人确认是否归还，归还后更新书籍信息和信用点数。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9D0254F-9029-48F6-9537-2AAD43B13BF5}"/>
              </a:ext>
            </a:extLst>
          </p:cNvPr>
          <p:cNvSpPr/>
          <p:nvPr/>
        </p:nvSpPr>
        <p:spPr>
          <a:xfrm>
            <a:off x="7119274" y="4791261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íṩḻíḓé">
            <a:extLst>
              <a:ext uri="{FF2B5EF4-FFF2-40B4-BE49-F238E27FC236}">
                <a16:creationId xmlns:a16="http://schemas.microsoft.com/office/drawing/2014/main" id="{D8F7C5CB-57DE-42F5-864C-1C4E18B50BD0}"/>
              </a:ext>
            </a:extLst>
          </p:cNvPr>
          <p:cNvSpPr/>
          <p:nvPr/>
        </p:nvSpPr>
        <p:spPr>
          <a:xfrm>
            <a:off x="7621521" y="4527873"/>
            <a:ext cx="3241389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实现基本的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查询功能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，能够查询书籍信息，信用点数，书籍租借信息。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CFA5B6-4E8B-4EBB-B7A5-C6CA7BA562EA}"/>
              </a:ext>
            </a:extLst>
          </p:cNvPr>
          <p:cNvSpPr/>
          <p:nvPr/>
        </p:nvSpPr>
        <p:spPr>
          <a:xfrm>
            <a:off x="7119274" y="3707813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B10FF6A-C2D9-4669-8D3D-48A656976C38}"/>
              </a:ext>
            </a:extLst>
          </p:cNvPr>
          <p:cNvSpPr/>
          <p:nvPr/>
        </p:nvSpPr>
        <p:spPr>
          <a:xfrm>
            <a:off x="7119274" y="2637672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íṩḻíḓé">
            <a:extLst>
              <a:ext uri="{FF2B5EF4-FFF2-40B4-BE49-F238E27FC236}">
                <a16:creationId xmlns:a16="http://schemas.microsoft.com/office/drawing/2014/main" id="{E5438CA5-4F46-4D06-A0EE-024D4A252A17}"/>
              </a:ext>
            </a:extLst>
          </p:cNvPr>
          <p:cNvSpPr/>
          <p:nvPr/>
        </p:nvSpPr>
        <p:spPr>
          <a:xfrm>
            <a:off x="7677702" y="2378313"/>
            <a:ext cx="3241389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借书功能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，实现对借书人的信息保存和书籍状态、信用点数的更新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EC729FA-9F33-4ADD-BDF6-24479BBEA83D}"/>
              </a:ext>
            </a:extLst>
          </p:cNvPr>
          <p:cNvSpPr/>
          <p:nvPr/>
        </p:nvSpPr>
        <p:spPr>
          <a:xfrm>
            <a:off x="7119274" y="5729805"/>
            <a:ext cx="355228" cy="355228"/>
          </a:xfrm>
          <a:prstGeom prst="ellipse">
            <a:avLst/>
          </a:prstGeom>
          <a:solidFill>
            <a:srgbClr val="8D7545"/>
          </a:solidFill>
          <a:ln>
            <a:solidFill>
              <a:srgbClr val="8D7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íṩḻíḓé">
            <a:extLst>
              <a:ext uri="{FF2B5EF4-FFF2-40B4-BE49-F238E27FC236}">
                <a16:creationId xmlns:a16="http://schemas.microsoft.com/office/drawing/2014/main" id="{7E6259F8-6C0C-46EC-87D3-C29FEAF1B05E}"/>
              </a:ext>
            </a:extLst>
          </p:cNvPr>
          <p:cNvSpPr/>
          <p:nvPr/>
        </p:nvSpPr>
        <p:spPr>
          <a:xfrm>
            <a:off x="7621520" y="5466416"/>
            <a:ext cx="3241389" cy="882005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实现书籍的</a:t>
            </a:r>
            <a:r>
              <a:rPr lang="zh-CN" altLang="en-US" sz="1400" kern="0" dirty="0">
                <a:solidFill>
                  <a:srgbClr val="FF000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分类功能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，能够由图书标签，图书基本简介等信息实现分类方便查询。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D75D86-F7B4-485A-89C3-F8D00ACDD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38" y="-140426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47F006-649F-46DE-A580-490FE5FDF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AE7314-0F73-44BF-BD14-3C440AF0D2D7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1E30B-C338-4C0C-B694-0CF64B5E46F7}"/>
              </a:ext>
            </a:extLst>
          </p:cNvPr>
          <p:cNvSpPr txBox="1"/>
          <p:nvPr/>
        </p:nvSpPr>
        <p:spPr>
          <a:xfrm rot="5400000">
            <a:off x="-467311" y="2409318"/>
            <a:ext cx="2769989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系统性能规定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91CAC8C-FDDB-4088-8ADC-91AEBD69D2DD}"/>
              </a:ext>
            </a:extLst>
          </p:cNvPr>
          <p:cNvSpPr/>
          <p:nvPr/>
        </p:nvSpPr>
        <p:spPr>
          <a:xfrm>
            <a:off x="1853446" y="1029491"/>
            <a:ext cx="567159" cy="567159"/>
          </a:xfrm>
          <a:prstGeom prst="ellipse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AFA216-2F52-4803-8631-8650D4103DE7}"/>
              </a:ext>
            </a:extLst>
          </p:cNvPr>
          <p:cNvSpPr txBox="1"/>
          <p:nvPr/>
        </p:nvSpPr>
        <p:spPr>
          <a:xfrm>
            <a:off x="1947327" y="750528"/>
            <a:ext cx="56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，</a:t>
            </a:r>
          </a:p>
        </p:txBody>
      </p:sp>
      <p:sp>
        <p:nvSpPr>
          <p:cNvPr id="8" name="íṩḻíḓé">
            <a:extLst>
              <a:ext uri="{FF2B5EF4-FFF2-40B4-BE49-F238E27FC236}">
                <a16:creationId xmlns:a16="http://schemas.microsoft.com/office/drawing/2014/main" id="{95E4DC70-5430-4BA2-9A11-86921C6A3CE9}"/>
              </a:ext>
            </a:extLst>
          </p:cNvPr>
          <p:cNvSpPr/>
          <p:nvPr/>
        </p:nvSpPr>
        <p:spPr>
          <a:xfrm>
            <a:off x="2744316" y="307684"/>
            <a:ext cx="3865274" cy="1771751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rgbClr val="00B0F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系统准确性和及时性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。在系统开发和设计中，要充分考虑到当前和将来可能承受的工作量，使系统处理能力和响应时间能够满足用户的需求。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AA10E4-5B94-4435-AC8E-D5E07EC37C5B}"/>
              </a:ext>
            </a:extLst>
          </p:cNvPr>
          <p:cNvSpPr/>
          <p:nvPr/>
        </p:nvSpPr>
        <p:spPr>
          <a:xfrm>
            <a:off x="1853445" y="2865178"/>
            <a:ext cx="567159" cy="567159"/>
          </a:xfrm>
          <a:prstGeom prst="ellipse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CF5C15-D322-46F7-B8C6-B6F69161E5E4}"/>
              </a:ext>
            </a:extLst>
          </p:cNvPr>
          <p:cNvSpPr txBox="1"/>
          <p:nvPr/>
        </p:nvSpPr>
        <p:spPr>
          <a:xfrm>
            <a:off x="1947326" y="2539815"/>
            <a:ext cx="56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，</a:t>
            </a:r>
          </a:p>
        </p:txBody>
      </p:sp>
      <p:sp>
        <p:nvSpPr>
          <p:cNvPr id="11" name="íṩḻíḓé">
            <a:extLst>
              <a:ext uri="{FF2B5EF4-FFF2-40B4-BE49-F238E27FC236}">
                <a16:creationId xmlns:a16="http://schemas.microsoft.com/office/drawing/2014/main" id="{DD9BB701-B84A-4DC8-9BA9-21C123FB73D9}"/>
              </a:ext>
            </a:extLst>
          </p:cNvPr>
          <p:cNvSpPr/>
          <p:nvPr/>
        </p:nvSpPr>
        <p:spPr>
          <a:xfrm>
            <a:off x="2738861" y="1983530"/>
            <a:ext cx="3865274" cy="2309284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rgbClr val="00B0F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系统开放性和可扩充性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。在系统开发过程中应充分考虑到以后的可扩充性，要求系统提供足够的手段来进行功能的调整和扩充。而这要求系统是一个开放系统，可通过软件的修补和替换来完成系统的升级和更新。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DF33E3-BDEF-4FC5-973A-04C34B047C13}"/>
              </a:ext>
            </a:extLst>
          </p:cNvPr>
          <p:cNvSpPr/>
          <p:nvPr/>
        </p:nvSpPr>
        <p:spPr>
          <a:xfrm>
            <a:off x="1853446" y="5023839"/>
            <a:ext cx="567159" cy="567159"/>
          </a:xfrm>
          <a:prstGeom prst="ellipse">
            <a:avLst/>
          </a:prstGeom>
          <a:solidFill>
            <a:srgbClr val="8D7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13F50E-56FD-4E20-BAE0-4A5C803DC361}"/>
              </a:ext>
            </a:extLst>
          </p:cNvPr>
          <p:cNvSpPr txBox="1"/>
          <p:nvPr/>
        </p:nvSpPr>
        <p:spPr>
          <a:xfrm>
            <a:off x="1858901" y="4772465"/>
            <a:ext cx="56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默陌静斋笔迹" panose="02000603000000000000" pitchFamily="2" charset="-122"/>
                <a:ea typeface="默陌静斋笔迹" panose="02000603000000000000" pitchFamily="2" charset="-122"/>
              </a:rPr>
              <a:t>。</a:t>
            </a:r>
          </a:p>
        </p:txBody>
      </p:sp>
      <p:sp>
        <p:nvSpPr>
          <p:cNvPr id="14" name="íṩḻíḓé">
            <a:extLst>
              <a:ext uri="{FF2B5EF4-FFF2-40B4-BE49-F238E27FC236}">
                <a16:creationId xmlns:a16="http://schemas.microsoft.com/office/drawing/2014/main" id="{87C34D25-BC46-4EED-9BA4-9F1E7C259ED9}"/>
              </a:ext>
            </a:extLst>
          </p:cNvPr>
          <p:cNvSpPr/>
          <p:nvPr/>
        </p:nvSpPr>
        <p:spPr>
          <a:xfrm>
            <a:off x="2772919" y="4564652"/>
            <a:ext cx="3865274" cy="150560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rgbClr val="00B0F0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系统的易用性和易维护性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STFangsong" charset="-122"/>
              </a:rPr>
              <a:t>。系统是面对用户的，面对不熟悉计算机的用户，最好也能够按照界面完成一套操作流程。而且系统需要能够对用户提出的问题做出响应。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仓耳天群行楷 W01" panose="02020400000000000000" pitchFamily="18" charset="-122"/>
              <a:ea typeface="仓耳天群行楷 W01" panose="02020400000000000000" pitchFamily="18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3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69CB458-0654-42DA-BC3A-590484FBDABA}"/>
              </a:ext>
            </a:extLst>
          </p:cNvPr>
          <p:cNvSpPr/>
          <p:nvPr/>
        </p:nvSpPr>
        <p:spPr>
          <a:xfrm>
            <a:off x="4180297" y="1117358"/>
            <a:ext cx="4188244" cy="4188244"/>
          </a:xfrm>
          <a:prstGeom prst="ellipse">
            <a:avLst/>
          </a:prstGeom>
          <a:gradFill flip="none" rotWithShape="1">
            <a:gsLst>
              <a:gs pos="0">
                <a:srgbClr val="3EABB0"/>
              </a:gs>
              <a:gs pos="100000">
                <a:srgbClr val="A9C5B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49F50-FF05-47AE-ABC6-A2702B379684}"/>
              </a:ext>
            </a:extLst>
          </p:cNvPr>
          <p:cNvSpPr txBox="1"/>
          <p:nvPr/>
        </p:nvSpPr>
        <p:spPr>
          <a:xfrm>
            <a:off x="5278996" y="2311919"/>
            <a:ext cx="19908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南构唐宝楷" panose="03000509000000000000" pitchFamily="65" charset="-122"/>
                <a:ea typeface="南构唐宝楷" panose="03000509000000000000" pitchFamily="65" charset="-122"/>
              </a:rPr>
              <a:t>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EEBD3-DDF6-4EF3-93EF-E4CB235A4389}"/>
              </a:ext>
            </a:extLst>
          </p:cNvPr>
          <p:cNvGrpSpPr/>
          <p:nvPr/>
        </p:nvGrpSpPr>
        <p:grpSpPr>
          <a:xfrm>
            <a:off x="7196703" y="2095128"/>
            <a:ext cx="443955" cy="967722"/>
            <a:chOff x="20222703" y="11058283"/>
            <a:chExt cx="887909" cy="1935443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22C02159-5A18-4F4A-A9AB-BC443DAB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22A863-E33D-4F98-ACC5-712640518DF6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小天乐</a:t>
              </a:r>
              <a:endParaRPr lang="zh-CN" altLang="en-US" sz="1600" dirty="0">
                <a:solidFill>
                  <a:schemeClr val="bg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13CB-C357-4E9E-ADB5-77A94D02B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8" y="1704706"/>
            <a:ext cx="1748567" cy="1748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607BFC-D815-4A37-8C7A-752B4330FF3F}"/>
              </a:ext>
            </a:extLst>
          </p:cNvPr>
          <p:cNvSpPr txBox="1"/>
          <p:nvPr/>
        </p:nvSpPr>
        <p:spPr>
          <a:xfrm rot="5400000">
            <a:off x="8874347" y="1723177"/>
            <a:ext cx="2031325" cy="17485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40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系统结构与用户流程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43C214-23B2-46DE-9365-5F64FFA0F298}"/>
              </a:ext>
            </a:extLst>
          </p:cNvPr>
          <p:cNvSpPr/>
          <p:nvPr/>
        </p:nvSpPr>
        <p:spPr>
          <a:xfrm>
            <a:off x="4364676" y="1312824"/>
            <a:ext cx="3797312" cy="379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88D67-7906-4DA9-BF72-2BCA41A4F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 flipH="1">
            <a:off x="-839" y="1000624"/>
            <a:ext cx="7419519" cy="56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61B7EA-AE8A-4AD9-A433-95E8FF399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3" y="315742"/>
            <a:ext cx="818575" cy="818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2AF861-2B36-4872-9B7B-EACE39FF40A4}"/>
              </a:ext>
            </a:extLst>
          </p:cNvPr>
          <p:cNvSpPr txBox="1"/>
          <p:nvPr/>
        </p:nvSpPr>
        <p:spPr>
          <a:xfrm rot="5400000">
            <a:off x="548352" y="392954"/>
            <a:ext cx="738664" cy="66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36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5E06A3-06CD-4737-9143-D5188EECAFEB}"/>
              </a:ext>
            </a:extLst>
          </p:cNvPr>
          <p:cNvSpPr txBox="1"/>
          <p:nvPr/>
        </p:nvSpPr>
        <p:spPr>
          <a:xfrm rot="5400000">
            <a:off x="-24849" y="1880812"/>
            <a:ext cx="1908215" cy="6872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2800" dirty="0">
                <a:solidFill>
                  <a:srgbClr val="8D7545"/>
                </a:solidFill>
                <a:latin typeface="南构唐宝楷" panose="03000509000000000000" pitchFamily="65" charset="-122"/>
                <a:ea typeface="南构唐宝楷" panose="03000509000000000000" pitchFamily="65" charset="-122"/>
              </a:rPr>
              <a:t>添加标题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F8D9F5-C75B-4CB4-AB34-8882E45D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1151"/>
            <a:ext cx="12192000" cy="39669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FA77AE-EB0E-42B9-BE56-6CA6C91E43A8}"/>
              </a:ext>
            </a:extLst>
          </p:cNvPr>
          <p:cNvSpPr txBox="1"/>
          <p:nvPr/>
        </p:nvSpPr>
        <p:spPr>
          <a:xfrm>
            <a:off x="4622800" y="548784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南构王天喜字体" panose="03000509000000000000" pitchFamily="65" charset="-122"/>
                <a:ea typeface="南构王天喜字体" panose="03000509000000000000" pitchFamily="65" charset="-122"/>
              </a:rPr>
              <a:t>系统结构初稿</a:t>
            </a:r>
          </a:p>
        </p:txBody>
      </p:sp>
    </p:spTree>
    <p:extLst>
      <p:ext uri="{BB962C8B-B14F-4D97-AF65-F5344CB8AC3E}">
        <p14:creationId xmlns:p14="http://schemas.microsoft.com/office/powerpoint/2010/main" val="28545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718</Words>
  <Application>Microsoft Office PowerPoint</Application>
  <PresentationFormat>宽屏</PresentationFormat>
  <Paragraphs>109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默陌静斋笔迹</vt:lpstr>
      <vt:lpstr>仓耳天群行楷 W01</vt:lpstr>
      <vt:lpstr>南构王天喜字体</vt:lpstr>
      <vt:lpstr>汉呈王天喜行楷</vt:lpstr>
      <vt:lpstr>等线</vt:lpstr>
      <vt:lpstr>Calibri</vt:lpstr>
      <vt:lpstr>Arial</vt:lpstr>
      <vt:lpstr>南构唐宝楷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微信公众号【pptsucai】</Manager>
  <Company>微信公众号【pptsucai】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微信公众号【pptsucai】</dc:title>
  <dc:subject>微信公众号【pptsucai】</dc:subject>
  <dc:creator>微信公众号【pptsucai】</dc:creator>
  <cp:keywords>微信公众号【pptsucai】</cp:keywords>
  <dc:description>微信公众号【pptsucai】</dc:description>
  <cp:lastModifiedBy>ms202@cnesu.com</cp:lastModifiedBy>
  <cp:revision>13</cp:revision>
  <dcterms:created xsi:type="dcterms:W3CDTF">2019-03-29T12:25:33Z</dcterms:created>
  <dcterms:modified xsi:type="dcterms:W3CDTF">2021-10-07T07:25:32Z</dcterms:modified>
  <cp:category>微信公众号【pptsucai】</cp:category>
</cp:coreProperties>
</file>